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66" r:id="rId2"/>
    <p:sldId id="371" r:id="rId3"/>
    <p:sldId id="293" r:id="rId4"/>
    <p:sldId id="372" r:id="rId5"/>
    <p:sldId id="373" r:id="rId6"/>
    <p:sldId id="374" r:id="rId7"/>
    <p:sldId id="375" r:id="rId8"/>
    <p:sldId id="376" r:id="rId9"/>
    <p:sldId id="377" r:id="rId10"/>
    <p:sldId id="388" r:id="rId11"/>
    <p:sldId id="397" r:id="rId12"/>
    <p:sldId id="391" r:id="rId13"/>
    <p:sldId id="378" r:id="rId14"/>
    <p:sldId id="389" r:id="rId15"/>
    <p:sldId id="351" r:id="rId16"/>
    <p:sldId id="352" r:id="rId17"/>
    <p:sldId id="396" r:id="rId18"/>
    <p:sldId id="301" r:id="rId19"/>
    <p:sldId id="302" r:id="rId20"/>
    <p:sldId id="395" r:id="rId21"/>
    <p:sldId id="347" r:id="rId22"/>
    <p:sldId id="354" r:id="rId23"/>
    <p:sldId id="392" r:id="rId24"/>
    <p:sldId id="357" r:id="rId25"/>
    <p:sldId id="393" r:id="rId26"/>
    <p:sldId id="358" r:id="rId27"/>
    <p:sldId id="394" r:id="rId28"/>
    <p:sldId id="361" r:id="rId29"/>
    <p:sldId id="362" r:id="rId30"/>
    <p:sldId id="36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008000"/>
    <a:srgbClr val="FFFF00"/>
    <a:srgbClr val="FF9E1D"/>
    <a:srgbClr val="D68B1C"/>
    <a:srgbClr val="D09622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9E99F41-480C-4FDA-AF73-889776D7D3C7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FE0F37A-4C73-4270-BFF2-BADAD999B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defTabSz="685800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685800"/>
            <a:fld id="{A33ED048-8A5A-49F6-A862-6A8AC734E107}" type="slidenum">
              <a:rPr lang="en-GB" sz="1200">
                <a:latin typeface="Calibri" pitchFamily="34" charset="0"/>
              </a:rPr>
              <a:pPr algn="r" defTabSz="685800"/>
              <a:t>12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49793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26146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F028-913F-4307-BCF8-B7535108476F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D5EBF-CA10-478E-8883-05BE1D256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95AA-8AC1-4FE9-BD63-CF40FF25E071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BE1C-A2DE-4C0A-902B-B4298D57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0CFC-F259-44A5-98D8-B2860875074B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CE857-C942-4B9C-A9D6-D9B44B731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CC64-CC54-490F-8515-C33CC3EF0BA1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C5E4-8E79-4488-B5DE-56F7CFD2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2C32-5280-488A-A394-19DA2456A7E2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B769-4D50-4578-888A-817F3B56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77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5EBA-F3B2-44AB-8437-A4020C17E750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F668-08A7-4DDA-A05D-2966ED436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036E-89EE-42F7-B10A-C5C7B6257E37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9D3C-A60E-4679-935B-3DC49324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DDEF9-A6E7-4299-B3DD-F552F43F2726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741EC-07AB-4C16-AE3C-A7DA3121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0089-3154-41E1-9197-1225A787F92F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98A7-1985-4C21-ABE8-FBCEBE668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896D-DD96-44E2-B862-A485211F8703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6676A-9A68-4F8A-BA53-A0BE4A79B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6D9B-00BE-416E-8B39-C26737EAC88A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6B5D-0CA2-4EBF-B799-BF7F37E92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0277-0938-49AD-ACB5-77F80F3AFCA9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606E1-B247-49EA-910E-59EA0F39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6EF0-DF13-4CB1-8C00-0E712E83DFF1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C6F15-FAFD-4691-B05C-6F7BD6DD7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55693-5523-4D5D-92B2-B60CDECA77D3}" type="datetimeFigureOut">
              <a:rPr lang="en-US"/>
              <a:pPr>
                <a:defRPr/>
              </a:pPr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38A9B5-14D9-4562-9298-2891D6FE3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9.jpeg"/><Relationship Id="rId5" Type="http://schemas.openxmlformats.org/officeDocument/2006/relationships/image" Target="../media/image6.jpeg"/><Relationship Id="rId10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2875" y="1597025"/>
            <a:ext cx="8858250" cy="4427538"/>
          </a:xfrm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lIns="18000" tIns="10800" rIns="18000" bIns="10800"/>
          <a:lstStyle/>
          <a:p>
            <a:pPr eaLnBrk="1" hangingPunct="1">
              <a:defRPr/>
            </a:pPr>
            <a:r>
              <a:rPr lang="uk-UA" b="1" smtClean="0">
                <a:solidFill>
                  <a:srgbClr val="FFC000"/>
                </a:solidFill>
              </a:rPr>
              <a:t>Звіт з наукової роботи</a:t>
            </a:r>
            <a:r>
              <a:rPr lang="uk-UA" sz="4000" b="1" smtClean="0">
                <a:solidFill>
                  <a:srgbClr val="FFC000"/>
                </a:solidFill>
                <a:latin typeface="Arial" charset="0"/>
              </a:rPr>
              <a:t/>
            </a:r>
            <a:br>
              <a:rPr lang="uk-UA" sz="4000" b="1" smtClean="0">
                <a:solidFill>
                  <a:srgbClr val="FFC000"/>
                </a:solidFill>
                <a:latin typeface="Arial" charset="0"/>
              </a:rPr>
            </a:br>
            <a:r>
              <a:rPr lang="uk-UA" sz="2800" b="1" smtClean="0">
                <a:solidFill>
                  <a:srgbClr val="FFC000"/>
                </a:solidFill>
              </a:rPr>
              <a:t>кафедри </a:t>
            </a:r>
            <a:r>
              <a:rPr lang="uk-UA" sz="2800" b="1" smtClean="0">
                <a:solidFill>
                  <a:srgbClr val="FFC000"/>
                </a:solidFill>
                <a:latin typeface="Arial" charset="0"/>
              </a:rPr>
              <a:t>наукових основ управління</a:t>
            </a:r>
            <a:br>
              <a:rPr lang="uk-UA" sz="2800" b="1" smtClean="0">
                <a:solidFill>
                  <a:srgbClr val="FFC000"/>
                </a:solidFill>
                <a:latin typeface="Arial" charset="0"/>
              </a:rPr>
            </a:br>
            <a:r>
              <a:rPr lang="uk-UA" sz="2800" b="1" smtClean="0">
                <a:solidFill>
                  <a:srgbClr val="FFC000"/>
                </a:solidFill>
                <a:latin typeface="Arial" charset="0"/>
              </a:rPr>
              <a:t>Харківського національного педагогічного університету імені Г.С.Сковороди </a:t>
            </a:r>
            <a:r>
              <a:rPr lang="uk-UA" sz="2800" b="1" smtClean="0">
                <a:solidFill>
                  <a:srgbClr val="FFC000"/>
                </a:solidFill>
              </a:rPr>
              <a:t> за 2022 рік</a:t>
            </a:r>
            <a:endParaRPr lang="en-US" sz="2800" b="1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5"/>
          <p:cNvSpPr>
            <a:spLocks noChangeArrowheads="1"/>
          </p:cNvSpPr>
          <p:nvPr/>
        </p:nvSpPr>
        <p:spPr bwMode="gray">
          <a:xfrm>
            <a:off x="600075" y="679450"/>
            <a:ext cx="8247063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5602" name="Group 7"/>
          <p:cNvGrpSpPr>
            <a:grpSpLocks/>
          </p:cNvGrpSpPr>
          <p:nvPr/>
        </p:nvGrpSpPr>
        <p:grpSpPr bwMode="auto">
          <a:xfrm>
            <a:off x="601663" y="681038"/>
            <a:ext cx="1527175" cy="1374775"/>
            <a:chOff x="720" y="1488"/>
            <a:chExt cx="806" cy="808"/>
          </a:xfrm>
        </p:grpSpPr>
        <p:sp>
          <p:nvSpPr>
            <p:cNvPr id="25611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5612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3" name="Text Box 10"/>
          <p:cNvSpPr txBox="1">
            <a:spLocks noChangeArrowheads="1"/>
          </p:cNvSpPr>
          <p:nvPr/>
        </p:nvSpPr>
        <p:spPr bwMode="gray">
          <a:xfrm>
            <a:off x="754063" y="833438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7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9639" name="Text Box 23"/>
          <p:cNvSpPr txBox="1">
            <a:spLocks noChangeArrowheads="1"/>
          </p:cNvSpPr>
          <p:nvPr/>
        </p:nvSpPr>
        <p:spPr bwMode="gray">
          <a:xfrm>
            <a:off x="2128838" y="927100"/>
            <a:ext cx="67183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uk-UA" sz="3400" b="1">
                <a:solidFill>
                  <a:schemeClr val="bg1"/>
                </a:solidFill>
                <a:latin typeface="Calibri" pitchFamily="34" charset="0"/>
              </a:rPr>
              <a:t>Міжнародне стажування студентів (45 год) 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449263" y="2665413"/>
            <a:ext cx="1374775" cy="1222375"/>
          </a:xfrm>
          <a:prstGeom prst="ellipse">
            <a:avLst/>
          </a:prstGeom>
          <a:solidFill>
            <a:srgbClr val="008000"/>
          </a:solidFill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>
                <a:solidFill>
                  <a:schemeClr val="bg1"/>
                </a:solidFill>
              </a:rPr>
              <a:t>2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449263" y="4192588"/>
            <a:ext cx="1374775" cy="1222375"/>
          </a:xfrm>
          <a:prstGeom prst="ellipse">
            <a:avLst/>
          </a:prstGeom>
          <a:solidFill>
            <a:srgbClr val="008000"/>
          </a:solidFill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>
                <a:solidFill>
                  <a:schemeClr val="bg1"/>
                </a:solidFill>
              </a:rPr>
              <a:t>7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3" name="Oval 12"/>
          <p:cNvSpPr>
            <a:spLocks noChangeArrowheads="1"/>
          </p:cNvSpPr>
          <p:nvPr/>
        </p:nvSpPr>
        <p:spPr bwMode="auto">
          <a:xfrm>
            <a:off x="1976438" y="2817813"/>
            <a:ext cx="3359150" cy="1222375"/>
          </a:xfrm>
          <a:prstGeom prst="ellipse">
            <a:avLst/>
          </a:prstGeom>
          <a:solidFill>
            <a:srgbClr val="FF6600"/>
          </a:solidFill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м. Кёльн (Німеччина)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976438" y="4192588"/>
            <a:ext cx="3359150" cy="1222375"/>
          </a:xfrm>
          <a:prstGeom prst="ellipse">
            <a:avLst/>
          </a:prstGeom>
          <a:solidFill>
            <a:srgbClr val="FF6600"/>
          </a:solidFill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м. Люблін (Польща)</a:t>
            </a:r>
            <a:endParaRPr lang="ru-RU" sz="3200" b="1">
              <a:solidFill>
                <a:schemeClr val="bg1"/>
              </a:solidFill>
            </a:endParaRPr>
          </a:p>
        </p:txBody>
      </p:sp>
      <p:pic>
        <p:nvPicPr>
          <p:cNvPr id="7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0388" y="3276600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4550" y="3276600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89100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5"/>
          <p:cNvSpPr>
            <a:spLocks noChangeArrowheads="1"/>
          </p:cNvSpPr>
          <p:nvPr/>
        </p:nvSpPr>
        <p:spPr bwMode="gray">
          <a:xfrm>
            <a:off x="600075" y="679450"/>
            <a:ext cx="8247063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6626" name="Group 7"/>
          <p:cNvGrpSpPr>
            <a:grpSpLocks/>
          </p:cNvGrpSpPr>
          <p:nvPr/>
        </p:nvGrpSpPr>
        <p:grpSpPr bwMode="auto">
          <a:xfrm>
            <a:off x="601663" y="681038"/>
            <a:ext cx="1527175" cy="1374775"/>
            <a:chOff x="720" y="1488"/>
            <a:chExt cx="806" cy="808"/>
          </a:xfrm>
        </p:grpSpPr>
        <p:sp>
          <p:nvSpPr>
            <p:cNvPr id="26641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6642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Text Box 10"/>
          <p:cNvSpPr txBox="1">
            <a:spLocks noChangeArrowheads="1"/>
          </p:cNvSpPr>
          <p:nvPr/>
        </p:nvSpPr>
        <p:spPr bwMode="gray">
          <a:xfrm>
            <a:off x="754063" y="833438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9639" name="Text Box 23"/>
          <p:cNvSpPr txBox="1">
            <a:spLocks noChangeArrowheads="1"/>
          </p:cNvSpPr>
          <p:nvPr/>
        </p:nvSpPr>
        <p:spPr bwMode="gray">
          <a:xfrm>
            <a:off x="2128838" y="927100"/>
            <a:ext cx="67183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Участь студентів у міжнародних НП конференціях</a:t>
            </a:r>
            <a:r>
              <a:rPr lang="uk-UA" sz="3400" b="1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7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0377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0363" y="4803775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263" y="4803775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10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6038" y="4803775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3808413" y="2206625"/>
            <a:ext cx="1374775" cy="1222375"/>
          </a:xfrm>
          <a:prstGeom prst="ellipse">
            <a:avLst/>
          </a:prstGeom>
          <a:solidFill>
            <a:srgbClr val="008000"/>
          </a:solidFill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10 </a:t>
            </a:r>
          </a:p>
          <a:p>
            <a:pPr algn="ctr"/>
            <a:r>
              <a:rPr lang="ru-RU" sz="3200" b="1">
                <a:solidFill>
                  <a:schemeClr val="bg1"/>
                </a:solidFill>
              </a:rPr>
              <a:t>осіб</a:t>
            </a:r>
          </a:p>
        </p:txBody>
      </p:sp>
      <p:pic>
        <p:nvPicPr>
          <p:cNvPr id="26634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263" y="2513013"/>
            <a:ext cx="8953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0050" y="2970213"/>
            <a:ext cx="1049338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4825" y="3581400"/>
            <a:ext cx="9048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3887788"/>
            <a:ext cx="917575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7988" y="3575050"/>
            <a:ext cx="93027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10363" y="2970213"/>
            <a:ext cx="9159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07338" y="2560638"/>
            <a:ext cx="9398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89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210050" y="812800"/>
            <a:ext cx="801688" cy="0"/>
          </a:xfrm>
          <a:prstGeom prst="line">
            <a:avLst/>
          </a:prstGeom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六边形 56"/>
          <p:cNvSpPr/>
          <p:nvPr/>
        </p:nvSpPr>
        <p:spPr>
          <a:xfrm>
            <a:off x="0" y="2206625"/>
            <a:ext cx="2784475" cy="2641600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/>
              </a:solidFill>
              <a:latin typeface="方正正大黑简体" pitchFamily="2" charset="-122"/>
              <a:ea typeface="方正正大黑简体" pitchFamily="2" charset="-122"/>
              <a:cs typeface="+mn-cs"/>
            </a:endParaRPr>
          </a:p>
        </p:txBody>
      </p:sp>
      <p:sp>
        <p:nvSpPr>
          <p:cNvPr id="58" name="网chenying0907出品 57"/>
          <p:cNvSpPr>
            <a:spLocks noChangeArrowheads="1"/>
          </p:cNvSpPr>
          <p:nvPr/>
        </p:nvSpPr>
        <p:spPr bwMode="auto">
          <a:xfrm>
            <a:off x="601663" y="3246438"/>
            <a:ext cx="1638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algn="ctr" defTabSz="685800"/>
            <a:r>
              <a:rPr lang="uk-UA" altLang="zh-CN" sz="2600" b="1">
                <a:solidFill>
                  <a:srgbClr val="948A54"/>
                </a:solidFill>
                <a:latin typeface="方正正大黑简体"/>
                <a:ea typeface="方正正大黑简体"/>
                <a:cs typeface="方正正大黑简体"/>
              </a:rPr>
              <a:t>Кафедра</a:t>
            </a:r>
          </a:p>
          <a:p>
            <a:pPr algn="ctr" defTabSz="685800"/>
            <a:r>
              <a:rPr lang="uk-UA" altLang="zh-CN" sz="3000" b="1">
                <a:solidFill>
                  <a:srgbClr val="948A54"/>
                </a:solidFill>
                <a:latin typeface="方正正大黑简体"/>
                <a:ea typeface="方正正大黑简体"/>
                <a:cs typeface="方正正大黑简体"/>
              </a:rPr>
              <a:t>НОУ</a:t>
            </a:r>
            <a:endParaRPr lang="en-US" altLang="zh-CN" sz="3000" b="1">
              <a:solidFill>
                <a:srgbClr val="948A54"/>
              </a:solidFill>
              <a:latin typeface="方正正大黑简体"/>
              <a:ea typeface="方正正大黑简体"/>
              <a:cs typeface="方正正大黑简体"/>
            </a:endParaRPr>
          </a:p>
        </p:txBody>
      </p:sp>
      <p:sp>
        <p:nvSpPr>
          <p:cNvPr id="68" name="文本1"/>
          <p:cNvSpPr>
            <a:spLocks noChangeArrowheads="1"/>
          </p:cNvSpPr>
          <p:nvPr/>
        </p:nvSpPr>
        <p:spPr bwMode="gray">
          <a:xfrm>
            <a:off x="4724400" y="1597025"/>
            <a:ext cx="3817938" cy="1189038"/>
          </a:xfrm>
          <a:prstGeom prst="roundRect">
            <a:avLst>
              <a:gd name="adj" fmla="val 11505"/>
            </a:avLst>
          </a:prstGeom>
          <a:solidFill>
            <a:srgbClr val="E5E5E5"/>
          </a:solidFill>
          <a:ln w="28575" algn="ctr">
            <a:noFill/>
            <a:round/>
            <a:headEnd/>
            <a:tailEnd/>
          </a:ln>
        </p:spPr>
        <p:txBody>
          <a:bodyPr lIns="68589" tIns="34295" rIns="68589" bIns="34295" anchor="ctr"/>
          <a:lstStyle/>
          <a:p>
            <a:pPr>
              <a:lnSpc>
                <a:spcPct val="120000"/>
              </a:lnSpc>
            </a:pPr>
            <a:r>
              <a:rPr lang="uk-UA" altLang="zh-CN" sz="2600" b="1">
                <a:solidFill>
                  <a:srgbClr val="5F5F5F"/>
                </a:solidFill>
                <a:latin typeface="Batang" pitchFamily="18" charset="-127"/>
                <a:ea typeface="Batang" pitchFamily="18" charset="-127"/>
              </a:rPr>
              <a:t>Статті (2021 р. - 48)</a:t>
            </a:r>
            <a:endParaRPr lang="zh-CN" altLang="zh-CN" sz="2600" b="1">
              <a:solidFill>
                <a:srgbClr val="5F5F5F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0" name="文本1"/>
          <p:cNvSpPr>
            <a:spLocks noChangeArrowheads="1"/>
          </p:cNvSpPr>
          <p:nvPr/>
        </p:nvSpPr>
        <p:spPr bwMode="gray">
          <a:xfrm>
            <a:off x="4876800" y="4651375"/>
            <a:ext cx="3665538" cy="1190625"/>
          </a:xfrm>
          <a:prstGeom prst="roundRect">
            <a:avLst>
              <a:gd name="adj" fmla="val 11505"/>
            </a:avLst>
          </a:prstGeom>
          <a:solidFill>
            <a:srgbClr val="E5E5E5"/>
          </a:solidFill>
          <a:ln w="28575" algn="ctr">
            <a:noFill/>
            <a:round/>
            <a:headEnd/>
            <a:tailEnd/>
          </a:ln>
        </p:spPr>
        <p:txBody>
          <a:bodyPr lIns="68589" tIns="34295" rIns="68589" bIns="34295" anchor="ctr"/>
          <a:lstStyle/>
          <a:p>
            <a:pPr>
              <a:lnSpc>
                <a:spcPct val="120000"/>
              </a:lnSpc>
            </a:pPr>
            <a:r>
              <a:rPr lang="uk-UA" altLang="zh-CN" sz="2600" b="1">
                <a:solidFill>
                  <a:srgbClr val="5F5F5F"/>
                </a:solidFill>
                <a:latin typeface="Batang" pitchFamily="18" charset="-127"/>
                <a:ea typeface="Batang" pitchFamily="18" charset="-127"/>
              </a:rPr>
              <a:t>Тези (2021 р. - 44)</a:t>
            </a:r>
            <a:endParaRPr lang="zh-CN" altLang="zh-CN" sz="2600" b="1">
              <a:solidFill>
                <a:srgbClr val="5F5F5F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 descr="E:\0000000熊猫PPT\00001PNG素材\3D小人\0444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192588"/>
            <a:ext cx="168116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893" name="Group 19"/>
          <p:cNvGrpSpPr>
            <a:grpSpLocks/>
          </p:cNvGrpSpPr>
          <p:nvPr/>
        </p:nvGrpSpPr>
        <p:grpSpPr bwMode="auto">
          <a:xfrm>
            <a:off x="3656013" y="1597025"/>
            <a:ext cx="915987" cy="831850"/>
            <a:chOff x="1188" y="2532"/>
            <a:chExt cx="330" cy="332"/>
          </a:xfrm>
        </p:grpSpPr>
        <p:sp>
          <p:nvSpPr>
            <p:cNvPr id="27669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7670" name="Picture 21" descr="dro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904" name="Text Box 22"/>
          <p:cNvSpPr txBox="1">
            <a:spLocks noChangeArrowheads="1"/>
          </p:cNvSpPr>
          <p:nvPr/>
        </p:nvSpPr>
        <p:spPr bwMode="gray">
          <a:xfrm>
            <a:off x="3808413" y="1749425"/>
            <a:ext cx="611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i="1">
                <a:solidFill>
                  <a:schemeClr val="bg1"/>
                </a:solidFill>
                <a:latin typeface="Calibri" pitchFamily="34" charset="0"/>
              </a:rPr>
              <a:t>56</a:t>
            </a:r>
            <a:endParaRPr lang="en-US" sz="32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7" name="AutoShape 5"/>
          <p:cNvSpPr>
            <a:spLocks noChangeArrowheads="1"/>
          </p:cNvSpPr>
          <p:nvPr/>
        </p:nvSpPr>
        <p:spPr bwMode="gray">
          <a:xfrm>
            <a:off x="601663" y="527050"/>
            <a:ext cx="8247062" cy="84772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7658" name="Group 7"/>
          <p:cNvGrpSpPr>
            <a:grpSpLocks/>
          </p:cNvGrpSpPr>
          <p:nvPr/>
        </p:nvGrpSpPr>
        <p:grpSpPr bwMode="auto">
          <a:xfrm>
            <a:off x="601663" y="444500"/>
            <a:ext cx="915987" cy="998538"/>
            <a:chOff x="720" y="1488"/>
            <a:chExt cx="806" cy="808"/>
          </a:xfrm>
        </p:grpSpPr>
        <p:sp>
          <p:nvSpPr>
            <p:cNvPr id="27667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7668" name="Picture 9" descr="dro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9" name="Text Box 10"/>
          <p:cNvSpPr txBox="1">
            <a:spLocks noChangeArrowheads="1"/>
          </p:cNvSpPr>
          <p:nvPr/>
        </p:nvSpPr>
        <p:spPr bwMode="gray">
          <a:xfrm>
            <a:off x="449263" y="374650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9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9639" name="Text Box 23"/>
          <p:cNvSpPr txBox="1">
            <a:spLocks noChangeArrowheads="1"/>
          </p:cNvSpPr>
          <p:nvPr/>
        </p:nvSpPr>
        <p:spPr bwMode="gray">
          <a:xfrm>
            <a:off x="2128838" y="681038"/>
            <a:ext cx="6718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uk-UA" sz="3400" b="1">
                <a:solidFill>
                  <a:schemeClr val="bg1"/>
                </a:solidFill>
                <a:latin typeface="Calibri" pitchFamily="34" charset="0"/>
              </a:rPr>
              <a:t>Наукові публікації студентів 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7661" name="Line 36"/>
          <p:cNvSpPr>
            <a:spLocks noChangeShapeType="1"/>
          </p:cNvSpPr>
          <p:nvPr/>
        </p:nvSpPr>
        <p:spPr bwMode="auto">
          <a:xfrm flipV="1">
            <a:off x="2740025" y="2360613"/>
            <a:ext cx="1068388" cy="1220787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37"/>
          <p:cNvSpPr>
            <a:spLocks noChangeShapeType="1"/>
          </p:cNvSpPr>
          <p:nvPr/>
        </p:nvSpPr>
        <p:spPr bwMode="auto">
          <a:xfrm>
            <a:off x="2740025" y="3581400"/>
            <a:ext cx="1068388" cy="1222375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808413" y="4583113"/>
            <a:ext cx="915987" cy="831850"/>
            <a:chOff x="1188" y="2532"/>
            <a:chExt cx="330" cy="332"/>
          </a:xfrm>
        </p:grpSpPr>
        <p:sp>
          <p:nvSpPr>
            <p:cNvPr id="27665" name="Oval 20"/>
            <p:cNvSpPr>
              <a:spLocks noChangeArrowheads="1"/>
            </p:cNvSpPr>
            <p:nvPr/>
          </p:nvSpPr>
          <p:spPr bwMode="gray">
            <a:xfrm>
              <a:off x="1188" y="2533"/>
              <a:ext cx="330" cy="331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7666" name="Picture 21" descr="dro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1190" y="2532"/>
              <a:ext cx="3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 Box 22"/>
          <p:cNvSpPr txBox="1">
            <a:spLocks noChangeArrowheads="1"/>
          </p:cNvSpPr>
          <p:nvPr/>
        </p:nvSpPr>
        <p:spPr bwMode="gray">
          <a:xfrm>
            <a:off x="3960813" y="4681538"/>
            <a:ext cx="611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i="1">
                <a:solidFill>
                  <a:schemeClr val="bg1"/>
                </a:solidFill>
                <a:latin typeface="Calibri" pitchFamily="34" charset="0"/>
              </a:rPr>
              <a:t>64</a:t>
            </a:r>
            <a:endParaRPr lang="en-US" sz="3200" b="1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68" grpId="0" animBg="1"/>
      <p:bldP spid="70" grpId="0" animBg="1"/>
      <p:bldP spid="79904" grpId="0"/>
      <p:bldP spid="6963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5"/>
          <p:cNvSpPr>
            <a:spLocks noChangeArrowheads="1"/>
          </p:cNvSpPr>
          <p:nvPr/>
        </p:nvSpPr>
        <p:spPr bwMode="gray">
          <a:xfrm>
            <a:off x="296863" y="985838"/>
            <a:ext cx="8247062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9698" name="Group 7"/>
          <p:cNvGrpSpPr>
            <a:grpSpLocks/>
          </p:cNvGrpSpPr>
          <p:nvPr/>
        </p:nvGrpSpPr>
        <p:grpSpPr bwMode="auto">
          <a:xfrm>
            <a:off x="296863" y="985838"/>
            <a:ext cx="1527175" cy="1374775"/>
            <a:chOff x="720" y="1488"/>
            <a:chExt cx="806" cy="808"/>
          </a:xfrm>
        </p:grpSpPr>
        <p:sp>
          <p:nvSpPr>
            <p:cNvPr id="29703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9704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9" name="Text Box 10"/>
          <p:cNvSpPr txBox="1">
            <a:spLocks noChangeArrowheads="1"/>
          </p:cNvSpPr>
          <p:nvPr/>
        </p:nvSpPr>
        <p:spPr bwMode="gray">
          <a:xfrm>
            <a:off x="449263" y="1290638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10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27" name="Text Box 23"/>
          <p:cNvSpPr txBox="1">
            <a:spLocks noChangeArrowheads="1"/>
          </p:cNvSpPr>
          <p:nvPr/>
        </p:nvSpPr>
        <p:spPr bwMode="gray">
          <a:xfrm>
            <a:off x="1824038" y="1138238"/>
            <a:ext cx="64135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Clr>
                <a:schemeClr val="tx1"/>
              </a:buClr>
            </a:pPr>
            <a:r>
              <a:rPr lang="uk-UA" sz="3400" b="1">
                <a:solidFill>
                  <a:schemeClr val="bg1"/>
                </a:solidFill>
                <a:latin typeface="Calibri" pitchFamily="34" charset="0"/>
              </a:rPr>
              <a:t>Отримання державних і відомчих нагород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650" y="2817813"/>
            <a:ext cx="210502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2817813"/>
            <a:ext cx="2278062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5"/>
          <p:cNvSpPr>
            <a:spLocks noChangeArrowheads="1"/>
          </p:cNvSpPr>
          <p:nvPr/>
        </p:nvSpPr>
        <p:spPr bwMode="gray">
          <a:xfrm>
            <a:off x="296863" y="3276600"/>
            <a:ext cx="8399462" cy="1068388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27" name="Text Box 23"/>
          <p:cNvSpPr txBox="1">
            <a:spLocks noChangeArrowheads="1"/>
          </p:cNvSpPr>
          <p:nvPr/>
        </p:nvSpPr>
        <p:spPr bwMode="gray">
          <a:xfrm>
            <a:off x="1976438" y="3276600"/>
            <a:ext cx="6413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Членство в ГО, пов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’</a:t>
            </a:r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язаних із професійною діяльністю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8663" y="222250"/>
            <a:ext cx="1608137" cy="2138363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6263" y="222250"/>
            <a:ext cx="17684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black">
          <a:xfrm>
            <a:off x="449263" y="2360613"/>
            <a:ext cx="8093075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600" b="1">
                <a:solidFill>
                  <a:srgbClr val="FFFF00"/>
                </a:solidFill>
              </a:rPr>
              <a:t>ГО “Школа адаптивного управління соціально-педагогічними системами”</a:t>
            </a: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6463" y="4497388"/>
            <a:ext cx="1508125" cy="19843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30727" name="Text Box 10"/>
          <p:cNvSpPr txBox="1">
            <a:spLocks noChangeArrowheads="1"/>
          </p:cNvSpPr>
          <p:nvPr/>
        </p:nvSpPr>
        <p:spPr bwMode="black">
          <a:xfrm>
            <a:off x="2433638" y="4497388"/>
            <a:ext cx="2138362" cy="154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</a:t>
            </a:r>
          </a:p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“Українська академія акмеології”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663" y="222250"/>
            <a:ext cx="1550987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0788" y="4651375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black">
          <a:xfrm>
            <a:off x="6403975" y="4497388"/>
            <a:ext cx="2443163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 “Всесвітнє наукове ноосферне онт. тов-во”</a:t>
            </a:r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black">
          <a:xfrm>
            <a:off x="2586038" y="6176963"/>
            <a:ext cx="2138362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 “МФНО”</a:t>
            </a:r>
          </a:p>
        </p:txBody>
      </p:sp>
      <p:sp>
        <p:nvSpPr>
          <p:cNvPr id="30732" name="Text Box 10"/>
          <p:cNvSpPr txBox="1">
            <a:spLocks noChangeArrowheads="1"/>
          </p:cNvSpPr>
          <p:nvPr/>
        </p:nvSpPr>
        <p:spPr bwMode="black">
          <a:xfrm>
            <a:off x="6708775" y="6176963"/>
            <a:ext cx="2138363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 “МФНО”</a:t>
            </a:r>
          </a:p>
        </p:txBody>
      </p:sp>
      <p:sp>
        <p:nvSpPr>
          <p:cNvPr id="30733" name="Text Box 10"/>
          <p:cNvSpPr txBox="1">
            <a:spLocks noChangeArrowheads="1"/>
          </p:cNvSpPr>
          <p:nvPr/>
        </p:nvSpPr>
        <p:spPr bwMode="black">
          <a:xfrm>
            <a:off x="4876800" y="1138238"/>
            <a:ext cx="2138363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 “МФНО”</a:t>
            </a:r>
          </a:p>
        </p:txBody>
      </p:sp>
      <p:sp>
        <p:nvSpPr>
          <p:cNvPr id="30734" name="Text Box 10"/>
          <p:cNvSpPr txBox="1">
            <a:spLocks noChangeArrowheads="1"/>
          </p:cNvSpPr>
          <p:nvPr/>
        </p:nvSpPr>
        <p:spPr bwMode="black">
          <a:xfrm>
            <a:off x="4876800" y="1901825"/>
            <a:ext cx="2138363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 eaLnBrk="0" hangingPunct="0"/>
            <a:r>
              <a:rPr lang="uk-UA" sz="2500" b="1">
                <a:solidFill>
                  <a:srgbClr val="FFFF00"/>
                </a:solidFill>
              </a:rPr>
              <a:t>ГО “МФНО”</a:t>
            </a:r>
          </a:p>
        </p:txBody>
      </p:sp>
      <p:grpSp>
        <p:nvGrpSpPr>
          <p:cNvPr id="30735" name="Group 7"/>
          <p:cNvGrpSpPr>
            <a:grpSpLocks/>
          </p:cNvGrpSpPr>
          <p:nvPr/>
        </p:nvGrpSpPr>
        <p:grpSpPr bwMode="auto">
          <a:xfrm>
            <a:off x="296863" y="3276600"/>
            <a:ext cx="1220787" cy="1068388"/>
            <a:chOff x="720" y="1488"/>
            <a:chExt cx="806" cy="808"/>
          </a:xfrm>
        </p:grpSpPr>
        <p:sp>
          <p:nvSpPr>
            <p:cNvPr id="30737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0738" name="Picture 9" descr="dro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6" name="Text Box 10"/>
          <p:cNvSpPr txBox="1">
            <a:spLocks noChangeArrowheads="1"/>
          </p:cNvSpPr>
          <p:nvPr/>
        </p:nvSpPr>
        <p:spPr bwMode="gray">
          <a:xfrm>
            <a:off x="296863" y="3276600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5"/>
          <p:cNvSpPr>
            <a:spLocks noChangeArrowheads="1"/>
          </p:cNvSpPr>
          <p:nvPr/>
        </p:nvSpPr>
        <p:spPr bwMode="gray">
          <a:xfrm>
            <a:off x="449263" y="2970213"/>
            <a:ext cx="8247062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1746" name="Group 7"/>
          <p:cNvGrpSpPr>
            <a:grpSpLocks/>
          </p:cNvGrpSpPr>
          <p:nvPr/>
        </p:nvGrpSpPr>
        <p:grpSpPr bwMode="auto">
          <a:xfrm>
            <a:off x="449263" y="2970213"/>
            <a:ext cx="1527175" cy="1374775"/>
            <a:chOff x="720" y="1488"/>
            <a:chExt cx="806" cy="808"/>
          </a:xfrm>
        </p:grpSpPr>
        <p:sp>
          <p:nvSpPr>
            <p:cNvPr id="31749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31750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7" name="Text Box 10"/>
          <p:cNvSpPr txBox="1">
            <a:spLocks noChangeArrowheads="1"/>
          </p:cNvSpPr>
          <p:nvPr/>
        </p:nvSpPr>
        <p:spPr bwMode="gray">
          <a:xfrm>
            <a:off x="601663" y="3124200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27" name="Text Box 23"/>
          <p:cNvSpPr txBox="1">
            <a:spLocks noChangeArrowheads="1"/>
          </p:cNvSpPr>
          <p:nvPr/>
        </p:nvSpPr>
        <p:spPr bwMode="gray">
          <a:xfrm>
            <a:off x="2433638" y="3124200"/>
            <a:ext cx="549751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tx1"/>
              </a:buClr>
            </a:pPr>
            <a:r>
              <a:rPr lang="uk-UA" sz="3400" b="1">
                <a:solidFill>
                  <a:schemeClr val="bg1"/>
                </a:solidFill>
                <a:latin typeface="Calibri" pitchFamily="34" charset="0"/>
              </a:rPr>
              <a:t>Публікаційна </a:t>
            </a:r>
            <a:r>
              <a:rPr lang="uk-UA" sz="3400" b="1">
                <a:solidFill>
                  <a:schemeClr val="bg1"/>
                </a:solidFill>
              </a:rPr>
              <a:t>та наукова активність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47675" y="1597025"/>
            <a:ext cx="6567488" cy="915988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2800" b="1">
                <a:solidFill>
                  <a:schemeClr val="bg1"/>
                </a:solidFill>
                <a:latin typeface="Calibri" pitchFamily="34" charset="0"/>
              </a:rPr>
              <a:t>Загальна кількість робіт по кафедрі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auto">
          <a:xfrm>
            <a:off x="7319963" y="1443038"/>
            <a:ext cx="1374775" cy="1222375"/>
          </a:xfrm>
          <a:prstGeom prst="ellipse">
            <a:avLst/>
          </a:prstGeom>
          <a:solidFill>
            <a:srgbClr val="008000"/>
          </a:solidFill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>
                <a:solidFill>
                  <a:schemeClr val="bg1"/>
                </a:solidFill>
              </a:rPr>
              <a:t>47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449263" y="4040188"/>
            <a:ext cx="6567487" cy="1068387"/>
          </a:xfrm>
          <a:prstGeom prst="rect">
            <a:avLst/>
          </a:prstGeom>
          <a:noFill/>
          <a:ln w="38100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2800" b="1">
                <a:solidFill>
                  <a:schemeClr val="bg1"/>
                </a:solidFill>
                <a:latin typeface="Calibri" pitchFamily="34" charset="0"/>
              </a:rPr>
              <a:t>Загальний обсяг (д. арк.)</a:t>
            </a:r>
            <a:endParaRPr lang="en-US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9111" name="Oval 23"/>
          <p:cNvSpPr>
            <a:spLocks noChangeArrowheads="1"/>
          </p:cNvSpPr>
          <p:nvPr/>
        </p:nvSpPr>
        <p:spPr bwMode="auto">
          <a:xfrm>
            <a:off x="7167563" y="3886200"/>
            <a:ext cx="1527175" cy="1374775"/>
          </a:xfrm>
          <a:prstGeom prst="ellipse">
            <a:avLst/>
          </a:prstGeom>
          <a:solidFill>
            <a:srgbClr val="008000"/>
          </a:solidFill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>
                <a:solidFill>
                  <a:schemeClr val="bg1"/>
                </a:solidFill>
              </a:rPr>
              <a:t>33,855</a:t>
            </a:r>
            <a:endParaRPr lang="ru-RU" sz="3200" b="1">
              <a:solidFill>
                <a:schemeClr val="bg1"/>
              </a:solidFill>
            </a:endParaRPr>
          </a:p>
        </p:txBody>
      </p:sp>
      <p:sp>
        <p:nvSpPr>
          <p:cNvPr id="2" name="Oval 12"/>
          <p:cNvSpPr>
            <a:spLocks noChangeArrowheads="1"/>
          </p:cNvSpPr>
          <p:nvPr/>
        </p:nvSpPr>
        <p:spPr bwMode="auto">
          <a:xfrm>
            <a:off x="6403975" y="2665413"/>
            <a:ext cx="2597150" cy="917575"/>
          </a:xfrm>
          <a:prstGeom prst="ellipse">
            <a:avLst/>
          </a:prstGeom>
          <a:solidFill>
            <a:srgbClr val="FF6600"/>
          </a:solidFill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2021 р.</a:t>
            </a:r>
            <a:r>
              <a:rPr lang="ru-RU" sz="3200" b="1">
                <a:solidFill>
                  <a:schemeClr val="bg1"/>
                </a:solidFill>
              </a:rPr>
              <a:t> - 54</a:t>
            </a:r>
          </a:p>
        </p:txBody>
      </p:sp>
      <p:sp>
        <p:nvSpPr>
          <p:cNvPr id="3" name="Oval 12"/>
          <p:cNvSpPr>
            <a:spLocks noChangeArrowheads="1"/>
          </p:cNvSpPr>
          <p:nvPr/>
        </p:nvSpPr>
        <p:spPr bwMode="auto">
          <a:xfrm>
            <a:off x="6403975" y="5260975"/>
            <a:ext cx="2597150" cy="917575"/>
          </a:xfrm>
          <a:prstGeom prst="ellipse">
            <a:avLst/>
          </a:prstGeom>
          <a:solidFill>
            <a:srgbClr val="FF6600"/>
          </a:solidFill>
          <a:ln w="381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2021 р. – 37,311</a:t>
            </a:r>
            <a:r>
              <a:rPr lang="ru-RU" sz="32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100" grpId="0" animBg="1"/>
      <p:bldP spid="89110" grpId="0" animBg="1"/>
      <p:bldP spid="89111" grpId="0" animBg="1"/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887912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Кількість друк. арк.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388" y="2513013"/>
            <a:ext cx="110807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90638"/>
            <a:ext cx="1160463" cy="15271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3379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0" y="3124200"/>
            <a:ext cx="91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2425" y="1901825"/>
            <a:ext cx="1147763" cy="1525588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33799" name="AutoShape 6"/>
          <p:cNvSpPr>
            <a:spLocks noChangeArrowheads="1"/>
          </p:cNvSpPr>
          <p:nvPr/>
        </p:nvSpPr>
        <p:spPr bwMode="auto">
          <a:xfrm>
            <a:off x="142875" y="2970213"/>
            <a:ext cx="10683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9,515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206625"/>
            <a:ext cx="126523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7650" y="1597025"/>
            <a:ext cx="113823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33802" name="Picture 18" descr="Kyiv__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2763" y="2970213"/>
            <a:ext cx="11112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AutoShape 6"/>
          <p:cNvSpPr>
            <a:spLocks noChangeArrowheads="1"/>
          </p:cNvSpPr>
          <p:nvPr/>
        </p:nvSpPr>
        <p:spPr bwMode="auto">
          <a:xfrm>
            <a:off x="1517650" y="3124200"/>
            <a:ext cx="10683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7,88</a:t>
            </a:r>
          </a:p>
        </p:txBody>
      </p:sp>
      <p:sp>
        <p:nvSpPr>
          <p:cNvPr id="33804" name="AutoShape 6"/>
          <p:cNvSpPr>
            <a:spLocks noChangeArrowheads="1"/>
          </p:cNvSpPr>
          <p:nvPr/>
        </p:nvSpPr>
        <p:spPr bwMode="auto">
          <a:xfrm>
            <a:off x="2892425" y="3581400"/>
            <a:ext cx="10683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7,17</a:t>
            </a:r>
          </a:p>
        </p:txBody>
      </p:sp>
      <p:sp>
        <p:nvSpPr>
          <p:cNvPr id="33805" name="AutoShape 6"/>
          <p:cNvSpPr>
            <a:spLocks noChangeArrowheads="1"/>
          </p:cNvSpPr>
          <p:nvPr/>
        </p:nvSpPr>
        <p:spPr bwMode="auto">
          <a:xfrm>
            <a:off x="4419600" y="3887788"/>
            <a:ext cx="10683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6,9</a:t>
            </a:r>
          </a:p>
        </p:txBody>
      </p:sp>
      <p:sp>
        <p:nvSpPr>
          <p:cNvPr id="33806" name="AutoShape 6"/>
          <p:cNvSpPr>
            <a:spLocks noChangeArrowheads="1"/>
          </p:cNvSpPr>
          <p:nvPr/>
        </p:nvSpPr>
        <p:spPr bwMode="auto">
          <a:xfrm>
            <a:off x="5641975" y="4192588"/>
            <a:ext cx="10683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2,05</a:t>
            </a:r>
          </a:p>
        </p:txBody>
      </p:sp>
      <p:sp>
        <p:nvSpPr>
          <p:cNvPr id="33807" name="AutoShape 6"/>
          <p:cNvSpPr>
            <a:spLocks noChangeArrowheads="1"/>
          </p:cNvSpPr>
          <p:nvPr/>
        </p:nvSpPr>
        <p:spPr bwMode="auto">
          <a:xfrm>
            <a:off x="6862763" y="4344988"/>
            <a:ext cx="10683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0,19</a:t>
            </a:r>
          </a:p>
        </p:txBody>
      </p:sp>
      <p:sp>
        <p:nvSpPr>
          <p:cNvPr id="33808" name="AutoShape 6"/>
          <p:cNvSpPr>
            <a:spLocks noChangeArrowheads="1"/>
          </p:cNvSpPr>
          <p:nvPr/>
        </p:nvSpPr>
        <p:spPr bwMode="auto">
          <a:xfrm>
            <a:off x="8083550" y="4651375"/>
            <a:ext cx="917575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0,15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1365250" y="4192588"/>
            <a:ext cx="1068388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601663" y="1749425"/>
            <a:ext cx="7940675" cy="1831975"/>
            <a:chOff x="624" y="1152"/>
            <a:chExt cx="4080" cy="720"/>
          </a:xfrm>
        </p:grpSpPr>
        <p:sp>
          <p:nvSpPr>
            <p:cNvPr id="34830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00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4831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34845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46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" name="Oval 12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Oval 13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4832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4833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34841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42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" name="Oval 18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4834" name="Rectangle 20"/>
            <p:cNvSpPr>
              <a:spLocks noChangeArrowheads="1"/>
            </p:cNvSpPr>
            <p:nvPr/>
          </p:nvSpPr>
          <p:spPr bwMode="gray">
            <a:xfrm rot="3419336">
              <a:off x="2880" y="1154"/>
              <a:ext cx="671" cy="669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00076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34835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34837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38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008" name="Oval 24"/>
              <p:cNvSpPr>
                <a:spLocks noChangeArrowheads="1"/>
              </p:cNvSpPr>
              <p:nvPr/>
            </p:nvSpPr>
            <p:spPr bwMode="gray">
              <a:xfrm>
                <a:off x="2400" y="3442"/>
                <a:ext cx="71" cy="236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009" name="Oval 25"/>
              <p:cNvSpPr>
                <a:spLocks noChangeArrowheads="1"/>
              </p:cNvSpPr>
              <p:nvPr/>
            </p:nvSpPr>
            <p:spPr bwMode="gray">
              <a:xfrm>
                <a:off x="2438" y="3520"/>
                <a:ext cx="20" cy="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4836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62491" name="Rectangle 27"/>
          <p:cNvSpPr>
            <a:spLocks noChangeArrowheads="1"/>
          </p:cNvSpPr>
          <p:nvPr/>
        </p:nvSpPr>
        <p:spPr bwMode="gray">
          <a:xfrm>
            <a:off x="601663" y="2360613"/>
            <a:ext cx="152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Монографії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gray">
          <a:xfrm>
            <a:off x="2892425" y="2359025"/>
            <a:ext cx="1374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Метод. рекоменд.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2499" name="Rectangle 28"/>
          <p:cNvSpPr>
            <a:spLocks noChangeArrowheads="1"/>
          </p:cNvSpPr>
          <p:nvPr/>
        </p:nvSpPr>
        <p:spPr bwMode="gray">
          <a:xfrm>
            <a:off x="5183188" y="2206625"/>
            <a:ext cx="137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Статті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2500" name="Rectangle 27"/>
          <p:cNvSpPr>
            <a:spLocks noChangeArrowheads="1"/>
          </p:cNvSpPr>
          <p:nvPr/>
        </p:nvSpPr>
        <p:spPr bwMode="gray">
          <a:xfrm>
            <a:off x="7167563" y="2206625"/>
            <a:ext cx="1527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solidFill>
                  <a:schemeClr val="bg1"/>
                </a:solidFill>
              </a:rPr>
              <a:t>Тези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824038" y="3581400"/>
            <a:ext cx="863600" cy="458788"/>
          </a:xfrm>
          <a:prstGeom prst="downArrow">
            <a:avLst>
              <a:gd name="adj1" fmla="val 39546"/>
              <a:gd name="adj2" fmla="val 27204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808413" y="3581400"/>
            <a:ext cx="863600" cy="458788"/>
          </a:xfrm>
          <a:prstGeom prst="downArrow">
            <a:avLst>
              <a:gd name="adj1" fmla="val 39546"/>
              <a:gd name="adj2" fmla="val 27204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794375" y="3581400"/>
            <a:ext cx="863600" cy="458788"/>
          </a:xfrm>
          <a:prstGeom prst="downArrow">
            <a:avLst>
              <a:gd name="adj1" fmla="val 39546"/>
              <a:gd name="adj2" fmla="val 27204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083550" y="3581400"/>
            <a:ext cx="863600" cy="458788"/>
          </a:xfrm>
          <a:prstGeom prst="downArrow">
            <a:avLst>
              <a:gd name="adj1" fmla="val 39546"/>
              <a:gd name="adj2" fmla="val 27204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503613" y="4192588"/>
            <a:ext cx="1068387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5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89575" y="4192588"/>
            <a:ext cx="1068388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25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473950" y="4192588"/>
            <a:ext cx="1068388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14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  <p:bldP spid="62491" grpId="0"/>
      <p:bldP spid="62492" grpId="0"/>
      <p:bldP spid="62499" grpId="0"/>
      <p:bldP spid="62500" grpId="0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449263" y="1443038"/>
            <a:ext cx="8229600" cy="736600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rgbClr val="FFFF00"/>
                </a:solidFill>
              </a:rPr>
              <a:t>Публікації студентів</a:t>
            </a:r>
            <a:endParaRPr lang="en-US" sz="4000" b="1" smtClean="0">
              <a:solidFill>
                <a:srgbClr val="FFFF00"/>
              </a:solidFill>
            </a:endParaRPr>
          </a:p>
        </p:txBody>
      </p:sp>
      <p:grpSp>
        <p:nvGrpSpPr>
          <p:cNvPr id="35842" name="Group 3"/>
          <p:cNvGrpSpPr>
            <a:grpSpLocks/>
          </p:cNvGrpSpPr>
          <p:nvPr/>
        </p:nvGrpSpPr>
        <p:grpSpPr bwMode="auto">
          <a:xfrm>
            <a:off x="0" y="3238500"/>
            <a:ext cx="9144000" cy="122238"/>
            <a:chOff x="0" y="1896"/>
            <a:chExt cx="5760" cy="120"/>
          </a:xfrm>
        </p:grpSpPr>
        <p:sp>
          <p:nvSpPr>
            <p:cNvPr id="35922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23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43" name="Group 6"/>
          <p:cNvGrpSpPr>
            <a:grpSpLocks/>
          </p:cNvGrpSpPr>
          <p:nvPr/>
        </p:nvGrpSpPr>
        <p:grpSpPr bwMode="auto">
          <a:xfrm rot="3877067">
            <a:off x="4475957" y="4288631"/>
            <a:ext cx="2273300" cy="858837"/>
            <a:chOff x="2290" y="2725"/>
            <a:chExt cx="1832" cy="713"/>
          </a:xfrm>
        </p:grpSpPr>
        <p:grpSp>
          <p:nvGrpSpPr>
            <p:cNvPr id="35916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35920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21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6600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917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35918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19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6600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5844" name="Group 13"/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35906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5907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5908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909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910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5911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5912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913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914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915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5845" name="Group 24"/>
          <p:cNvGrpSpPr>
            <a:grpSpLocks/>
          </p:cNvGrpSpPr>
          <p:nvPr/>
        </p:nvGrpSpPr>
        <p:grpSpPr bwMode="auto">
          <a:xfrm rot="3877067">
            <a:off x="6460332" y="4441031"/>
            <a:ext cx="2273300" cy="858837"/>
            <a:chOff x="2290" y="2725"/>
            <a:chExt cx="1832" cy="713"/>
          </a:xfrm>
        </p:grpSpPr>
        <p:grpSp>
          <p:nvGrpSpPr>
            <p:cNvPr id="35900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35904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5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901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35902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903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5846" name="Oval 31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7" name="Oval 32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48" name="Oval 33"/>
          <p:cNvSpPr>
            <a:spLocks noChangeArrowheads="1"/>
          </p:cNvSpPr>
          <p:nvPr/>
        </p:nvSpPr>
        <p:spPr bwMode="gray">
          <a:xfrm>
            <a:off x="6191250" y="2644775"/>
            <a:ext cx="1323975" cy="1362075"/>
          </a:xfrm>
          <a:prstGeom prst="ellipse">
            <a:avLst/>
          </a:prstGeom>
          <a:gradFill rotWithShape="1">
            <a:gsLst>
              <a:gs pos="0">
                <a:srgbClr val="1C538A"/>
              </a:gs>
              <a:gs pos="50000">
                <a:srgbClr val="3399FF"/>
              </a:gs>
              <a:gs pos="100000">
                <a:srgbClr val="1C538A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5849" name="Oval 34"/>
          <p:cNvSpPr>
            <a:spLocks noChangeArrowheads="1"/>
          </p:cNvSpPr>
          <p:nvPr/>
        </p:nvSpPr>
        <p:spPr bwMode="gray">
          <a:xfrm>
            <a:off x="6192838" y="2647950"/>
            <a:ext cx="1323975" cy="1362075"/>
          </a:xfrm>
          <a:prstGeom prst="ellipse">
            <a:avLst/>
          </a:prstGeom>
          <a:gradFill rotWithShape="1">
            <a:gsLst>
              <a:gs pos="0">
                <a:srgbClr val="2061A2"/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5850" name="Oval 35"/>
          <p:cNvSpPr>
            <a:spLocks noChangeArrowheads="1"/>
          </p:cNvSpPr>
          <p:nvPr/>
        </p:nvSpPr>
        <p:spPr bwMode="gray">
          <a:xfrm>
            <a:off x="6256338" y="2713038"/>
            <a:ext cx="1192212" cy="1225550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35851" name="Group 36"/>
          <p:cNvGrpSpPr>
            <a:grpSpLocks/>
          </p:cNvGrpSpPr>
          <p:nvPr/>
        </p:nvGrpSpPr>
        <p:grpSpPr bwMode="auto">
          <a:xfrm>
            <a:off x="6275388" y="2732088"/>
            <a:ext cx="1155700" cy="1189037"/>
            <a:chOff x="4166" y="1706"/>
            <a:chExt cx="1252" cy="1252"/>
          </a:xfrm>
        </p:grpSpPr>
        <p:sp>
          <p:nvSpPr>
            <p:cNvPr id="35896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5897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5898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5899" name="Oval 4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35852" name="Group 41"/>
          <p:cNvGrpSpPr>
            <a:grpSpLocks/>
          </p:cNvGrpSpPr>
          <p:nvPr/>
        </p:nvGrpSpPr>
        <p:grpSpPr bwMode="auto">
          <a:xfrm rot="3877067">
            <a:off x="2642394" y="4288631"/>
            <a:ext cx="2273300" cy="858838"/>
            <a:chOff x="2290" y="2725"/>
            <a:chExt cx="1832" cy="713"/>
          </a:xfrm>
        </p:grpSpPr>
        <p:grpSp>
          <p:nvGrpSpPr>
            <p:cNvPr id="35890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35894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5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008000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91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35892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93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008000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5853" name="Group 48"/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35880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5881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5882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883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884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5885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5886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87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88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89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5854" name="Group 59"/>
          <p:cNvGrpSpPr>
            <a:grpSpLocks/>
          </p:cNvGrpSpPr>
          <p:nvPr/>
        </p:nvGrpSpPr>
        <p:grpSpPr bwMode="auto">
          <a:xfrm rot="3877067">
            <a:off x="962819" y="4288631"/>
            <a:ext cx="2273300" cy="858838"/>
            <a:chOff x="2290" y="2725"/>
            <a:chExt cx="1832" cy="713"/>
          </a:xfrm>
        </p:grpSpPr>
        <p:grpSp>
          <p:nvGrpSpPr>
            <p:cNvPr id="35874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35878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9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9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993366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75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35876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32"/>
                  <a:gd name="T49" fmla="*/ 0 h 408"/>
                  <a:gd name="T50" fmla="*/ 1832 w 1832"/>
                  <a:gd name="T51" fmla="*/ 408 h 4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9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877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8"/>
                  <a:gd name="T88" fmla="*/ 0 h 334"/>
                  <a:gd name="T89" fmla="*/ 288 w 288"/>
                  <a:gd name="T90" fmla="*/ 334 h 3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993366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5855" name="Group 66"/>
          <p:cNvGrpSpPr>
            <a:grpSpLocks/>
          </p:cNvGrpSpPr>
          <p:nvPr/>
        </p:nvGrpSpPr>
        <p:grpSpPr bwMode="auto">
          <a:xfrm>
            <a:off x="754063" y="2665413"/>
            <a:ext cx="1268412" cy="1308100"/>
            <a:chOff x="2789" y="1625"/>
            <a:chExt cx="907" cy="907"/>
          </a:xfrm>
        </p:grpSpPr>
        <p:sp>
          <p:nvSpPr>
            <p:cNvPr id="35864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5865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5866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867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5868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5869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5870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71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72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873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35856" name="Text Box 77"/>
          <p:cNvSpPr txBox="1">
            <a:spLocks noChangeArrowheads="1"/>
          </p:cNvSpPr>
          <p:nvPr/>
        </p:nvSpPr>
        <p:spPr bwMode="gray">
          <a:xfrm rot="3925970">
            <a:off x="1070770" y="4234656"/>
            <a:ext cx="1731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2000" b="1">
                <a:solidFill>
                  <a:schemeClr val="bg1"/>
                </a:solidFill>
              </a:rPr>
              <a:t>Статті одно-</a:t>
            </a:r>
          </a:p>
          <a:p>
            <a:pPr eaLnBrk="0" hangingPunct="0"/>
            <a:r>
              <a:rPr lang="uk-UA" sz="2000" b="1">
                <a:solidFill>
                  <a:schemeClr val="bg1"/>
                </a:solidFill>
              </a:rPr>
              <a:t>осіб.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5857" name="Text Box 79"/>
          <p:cNvSpPr txBox="1">
            <a:spLocks noChangeArrowheads="1"/>
          </p:cNvSpPr>
          <p:nvPr/>
        </p:nvSpPr>
        <p:spPr bwMode="gray">
          <a:xfrm rot="3925970">
            <a:off x="2903538" y="4381500"/>
            <a:ext cx="199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2000" b="1">
                <a:solidFill>
                  <a:schemeClr val="bg1"/>
                </a:solidFill>
              </a:rPr>
              <a:t>Статті у</a:t>
            </a:r>
          </a:p>
          <a:p>
            <a:pPr eaLnBrk="0" hangingPunct="0"/>
            <a:r>
              <a:rPr lang="uk-UA" sz="2000" b="1">
                <a:solidFill>
                  <a:schemeClr val="bg1"/>
                </a:solidFill>
              </a:rPr>
              <a:t> співавторстві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5858" name="Text Box 81"/>
          <p:cNvSpPr txBox="1">
            <a:spLocks noChangeArrowheads="1"/>
          </p:cNvSpPr>
          <p:nvPr/>
        </p:nvSpPr>
        <p:spPr bwMode="gray">
          <a:xfrm rot="3925970">
            <a:off x="5060157" y="4269581"/>
            <a:ext cx="763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2000" b="1">
                <a:solidFill>
                  <a:schemeClr val="bg1"/>
                </a:solidFill>
              </a:rPr>
              <a:t>Тези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5859" name="Text Box 83"/>
          <p:cNvSpPr txBox="1">
            <a:spLocks noChangeArrowheads="1"/>
          </p:cNvSpPr>
          <p:nvPr/>
        </p:nvSpPr>
        <p:spPr bwMode="gray">
          <a:xfrm rot="3925970">
            <a:off x="6883401" y="4467225"/>
            <a:ext cx="96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2000" b="1">
                <a:solidFill>
                  <a:schemeClr val="bg1"/>
                </a:solidFill>
              </a:rPr>
              <a:t>Разом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35860" name="Text Box 10"/>
          <p:cNvSpPr txBox="1">
            <a:spLocks noChangeArrowheads="1"/>
          </p:cNvSpPr>
          <p:nvPr/>
        </p:nvSpPr>
        <p:spPr bwMode="gray">
          <a:xfrm>
            <a:off x="906463" y="2970213"/>
            <a:ext cx="765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i="1">
                <a:solidFill>
                  <a:schemeClr val="accent2"/>
                </a:solidFill>
                <a:latin typeface="Calibri" pitchFamily="34" charset="0"/>
              </a:rPr>
              <a:t>48</a:t>
            </a:r>
            <a:endParaRPr lang="en-US" sz="4000" b="1" i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5861" name="Text Box 10"/>
          <p:cNvSpPr txBox="1">
            <a:spLocks noChangeArrowheads="1"/>
          </p:cNvSpPr>
          <p:nvPr/>
        </p:nvSpPr>
        <p:spPr bwMode="gray">
          <a:xfrm>
            <a:off x="2738438" y="2970213"/>
            <a:ext cx="765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i="1">
                <a:solidFill>
                  <a:schemeClr val="accent2"/>
                </a:solidFill>
                <a:latin typeface="Calibri" pitchFamily="34" charset="0"/>
              </a:rPr>
              <a:t>8</a:t>
            </a:r>
            <a:endParaRPr lang="en-US" sz="4000" b="1" i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5862" name="Text Box 10"/>
          <p:cNvSpPr txBox="1">
            <a:spLocks noChangeArrowheads="1"/>
          </p:cNvSpPr>
          <p:nvPr/>
        </p:nvSpPr>
        <p:spPr bwMode="gray">
          <a:xfrm>
            <a:off x="4570413" y="2970213"/>
            <a:ext cx="765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i="1">
                <a:solidFill>
                  <a:schemeClr val="accent2"/>
                </a:solidFill>
                <a:latin typeface="Calibri" pitchFamily="34" charset="0"/>
              </a:rPr>
              <a:t>64</a:t>
            </a:r>
            <a:endParaRPr lang="en-US" sz="4000" b="1" i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5863" name="Text Box 10"/>
          <p:cNvSpPr txBox="1">
            <a:spLocks noChangeArrowheads="1"/>
          </p:cNvSpPr>
          <p:nvPr/>
        </p:nvSpPr>
        <p:spPr bwMode="gray">
          <a:xfrm>
            <a:off x="6099175" y="2970213"/>
            <a:ext cx="1220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i="1">
                <a:solidFill>
                  <a:schemeClr val="accent2"/>
                </a:solidFill>
                <a:latin typeface="Calibri" pitchFamily="34" charset="0"/>
              </a:rPr>
              <a:t>120</a:t>
            </a:r>
            <a:endParaRPr lang="en-US" sz="4000" b="1" i="1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670050" y="4192588"/>
            <a:ext cx="5649913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uk-UA" sz="2600" b="1">
              <a:solidFill>
                <a:schemeClr val="bg1"/>
              </a:solidFill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800" b="1">
                <a:solidFill>
                  <a:schemeClr val="bg1"/>
                </a:solidFill>
                <a:latin typeface="Georgia" pitchFamily="18" charset="0"/>
              </a:rPr>
              <a:t>“Наукові засади управління розвитком організації”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uk-UA" sz="2800" b="1">
                <a:solidFill>
                  <a:schemeClr val="bg1"/>
                </a:solidFill>
                <a:latin typeface="Georgia" pitchFamily="18" charset="0"/>
              </a:rPr>
              <a:t>(0120</a:t>
            </a:r>
            <a:r>
              <a:rPr lang="en-US" sz="2800" b="1">
                <a:solidFill>
                  <a:schemeClr val="bg1"/>
                </a:solidFill>
                <a:latin typeface="Georgia" pitchFamily="18" charset="0"/>
              </a:rPr>
              <a:t>U</a:t>
            </a:r>
            <a:r>
              <a:rPr lang="uk-UA" sz="2800" b="1">
                <a:solidFill>
                  <a:schemeClr val="bg1"/>
                </a:solidFill>
                <a:latin typeface="Georgia" pitchFamily="18" charset="0"/>
              </a:rPr>
              <a:t>105479)</a:t>
            </a: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1365250" y="1138238"/>
            <a:ext cx="6264275" cy="2138362"/>
          </a:xfrm>
          <a:prstGeom prst="ellipse">
            <a:avLst/>
          </a:prstGeom>
          <a:solidFill>
            <a:srgbClr val="008000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uk-UA" sz="2600" b="1">
                <a:solidFill>
                  <a:schemeClr val="bg1"/>
                </a:solidFill>
              </a:rPr>
              <a:t>Продовжено роботу</a:t>
            </a:r>
          </a:p>
          <a:p>
            <a:pPr algn="ctr"/>
            <a:r>
              <a:rPr lang="uk-UA" sz="2600" b="1">
                <a:solidFill>
                  <a:schemeClr val="bg1"/>
                </a:solidFill>
              </a:rPr>
              <a:t>над науковою темою</a:t>
            </a:r>
            <a:r>
              <a:rPr lang="uk-UA" sz="3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>
            <a:off x="4113213" y="3429000"/>
            <a:ext cx="863600" cy="611188"/>
          </a:xfrm>
          <a:prstGeom prst="downArrow">
            <a:avLst>
              <a:gd name="adj1" fmla="val 39546"/>
              <a:gd name="adj2" fmla="val 27204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 animBg="1"/>
      <p:bldP spid="583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374650"/>
            <a:ext cx="4887912" cy="1690688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Студентські статті, тези</a:t>
            </a:r>
          </a:p>
          <a:p>
            <a:pPr algn="ctr"/>
            <a:r>
              <a:rPr lang="uk-UA" sz="2400" b="1">
                <a:solidFill>
                  <a:srgbClr val="FFFFFF"/>
                </a:solidFill>
              </a:rPr>
              <a:t>(2022 рік)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563" y="2817813"/>
            <a:ext cx="13303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7988" y="2513013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63" y="1290638"/>
            <a:ext cx="1377950" cy="18319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7473950" y="4956175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16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>
            <a:off x="2740025" y="3733800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36872" name="AutoShape 6"/>
          <p:cNvSpPr>
            <a:spLocks noChangeArrowheads="1"/>
          </p:cNvSpPr>
          <p:nvPr/>
        </p:nvSpPr>
        <p:spPr bwMode="auto">
          <a:xfrm>
            <a:off x="5794375" y="4497388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18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36873" name="AutoShape 6"/>
          <p:cNvSpPr>
            <a:spLocks noChangeArrowheads="1"/>
          </p:cNvSpPr>
          <p:nvPr/>
        </p:nvSpPr>
        <p:spPr bwMode="auto">
          <a:xfrm>
            <a:off x="1060450" y="3276600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36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0813" y="2206625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1238" y="1749425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36876" name="AutoShape 6"/>
          <p:cNvSpPr>
            <a:spLocks noChangeArrowheads="1"/>
          </p:cNvSpPr>
          <p:nvPr/>
        </p:nvSpPr>
        <p:spPr bwMode="auto">
          <a:xfrm>
            <a:off x="4267200" y="4192588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7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Закордонні монографії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3613" y="2513013"/>
            <a:ext cx="17684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650" y="2514600"/>
            <a:ext cx="1550988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6862763" y="4803775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113213" y="4803775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37895" name="AutoShape 6"/>
          <p:cNvSpPr>
            <a:spLocks noChangeArrowheads="1"/>
          </p:cNvSpPr>
          <p:nvPr/>
        </p:nvSpPr>
        <p:spPr bwMode="auto">
          <a:xfrm>
            <a:off x="1365250" y="4803775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2513013"/>
            <a:ext cx="1624012" cy="21367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Фахові статті категорії Б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2208213"/>
            <a:ext cx="1392237" cy="18319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3638" y="2206625"/>
            <a:ext cx="1379537" cy="1833563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906463" y="41925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892425" y="4192588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030788" y="41925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319963" y="41925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06625"/>
            <a:ext cx="151606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8300" y="2206625"/>
            <a:ext cx="151923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Методичні рекомендації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3" y="2208213"/>
            <a:ext cx="1392237" cy="18319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3638" y="2206625"/>
            <a:ext cx="1379537" cy="1833563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906463" y="41925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892425" y="4192588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030788" y="41925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319963" y="41925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06625"/>
            <a:ext cx="151606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8300" y="2206625"/>
            <a:ext cx="151923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Індекс Хірша (</a:t>
            </a:r>
            <a:r>
              <a:rPr lang="en-US" sz="2400" b="1">
                <a:solidFill>
                  <a:srgbClr val="FFFFFF"/>
                </a:solidFill>
              </a:rPr>
              <a:t>Google</a:t>
            </a:r>
            <a:r>
              <a:rPr lang="uk-UA" sz="2400" b="1">
                <a:solidFill>
                  <a:srgbClr val="FFFFFF"/>
                </a:solidFill>
              </a:rPr>
              <a:t>)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13013"/>
            <a:ext cx="13303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25" y="205422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0450" y="4651375"/>
            <a:ext cx="1117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4038" y="1597025"/>
            <a:ext cx="1377950" cy="18319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0967" name="AutoShape 6"/>
          <p:cNvSpPr>
            <a:spLocks noChangeArrowheads="1"/>
          </p:cNvSpPr>
          <p:nvPr/>
        </p:nvSpPr>
        <p:spPr bwMode="auto">
          <a:xfrm>
            <a:off x="2281238" y="5719763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0968" name="AutoShape 6"/>
          <p:cNvSpPr>
            <a:spLocks noChangeArrowheads="1"/>
          </p:cNvSpPr>
          <p:nvPr/>
        </p:nvSpPr>
        <p:spPr bwMode="auto">
          <a:xfrm>
            <a:off x="2281238" y="35814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8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3656013" y="38877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6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0970" name="AutoShape 6"/>
          <p:cNvSpPr>
            <a:spLocks noChangeArrowheads="1"/>
          </p:cNvSpPr>
          <p:nvPr/>
        </p:nvSpPr>
        <p:spPr bwMode="auto">
          <a:xfrm>
            <a:off x="5030788" y="44973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5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0971" name="AutoShape 6"/>
          <p:cNvSpPr>
            <a:spLocks noChangeArrowheads="1"/>
          </p:cNvSpPr>
          <p:nvPr/>
        </p:nvSpPr>
        <p:spPr bwMode="auto">
          <a:xfrm>
            <a:off x="601663" y="31242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14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863" y="1290638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51575" y="2513013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40974" name="AutoShape 6"/>
          <p:cNvSpPr>
            <a:spLocks noChangeArrowheads="1"/>
          </p:cNvSpPr>
          <p:nvPr/>
        </p:nvSpPr>
        <p:spPr bwMode="auto">
          <a:xfrm>
            <a:off x="6557963" y="44973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4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40975" name="Picture 18" descr="Kyiv__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6525" y="2513013"/>
            <a:ext cx="13874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6" name="AutoShape 6"/>
          <p:cNvSpPr>
            <a:spLocks noChangeArrowheads="1"/>
          </p:cNvSpPr>
          <p:nvPr/>
        </p:nvSpPr>
        <p:spPr bwMode="auto">
          <a:xfrm>
            <a:off x="8083550" y="4497388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4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Індекс Хірша (</a:t>
            </a:r>
            <a:r>
              <a:rPr lang="en-US" sz="2400" b="1">
                <a:solidFill>
                  <a:srgbClr val="FFFFFF"/>
                </a:solidFill>
              </a:rPr>
              <a:t>Scopus</a:t>
            </a:r>
            <a:r>
              <a:rPr lang="uk-UA" sz="2400" b="1">
                <a:solidFill>
                  <a:srgbClr val="FFFFFF"/>
                </a:solidFill>
              </a:rPr>
              <a:t>)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1290638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2586038" y="31242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1989" name="AutoShape 6"/>
          <p:cNvSpPr>
            <a:spLocks noChangeArrowheads="1"/>
          </p:cNvSpPr>
          <p:nvPr/>
        </p:nvSpPr>
        <p:spPr bwMode="auto">
          <a:xfrm>
            <a:off x="601663" y="31242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290638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1238" y="4192588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41992" name="AutoShape 6"/>
          <p:cNvSpPr>
            <a:spLocks noChangeArrowheads="1"/>
          </p:cNvSpPr>
          <p:nvPr/>
        </p:nvSpPr>
        <p:spPr bwMode="auto">
          <a:xfrm>
            <a:off x="2586038" y="6024563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4113213" y="4335463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Індекс Хірша (</a:t>
            </a:r>
            <a:r>
              <a:rPr lang="en-US" sz="2400" b="1">
                <a:solidFill>
                  <a:srgbClr val="FFFFFF"/>
                </a:solidFill>
              </a:rPr>
              <a:t>WoS</a:t>
            </a:r>
            <a:r>
              <a:rPr lang="uk-UA" sz="2400" b="1">
                <a:solidFill>
                  <a:srgbClr val="FFFFFF"/>
                </a:solidFill>
              </a:rPr>
              <a:t>)</a:t>
            </a:r>
            <a:endParaRPr lang="ru-RU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887912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Кількість цитувань </a:t>
            </a:r>
            <a:r>
              <a:rPr lang="en-US" sz="2400" b="1">
                <a:solidFill>
                  <a:srgbClr val="FFFFFF"/>
                </a:solidFill>
              </a:rPr>
              <a:t>(Google)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738" y="2054225"/>
            <a:ext cx="1108075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650" y="1749425"/>
            <a:ext cx="1160463" cy="15271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5125" y="2817813"/>
            <a:ext cx="10160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3213" y="2208213"/>
            <a:ext cx="1147762" cy="1525587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3015" name="AutoShape 6"/>
          <p:cNvSpPr>
            <a:spLocks noChangeArrowheads="1"/>
          </p:cNvSpPr>
          <p:nvPr/>
        </p:nvSpPr>
        <p:spPr bwMode="auto">
          <a:xfrm>
            <a:off x="7015163" y="41925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5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3016" name="AutoShape 6"/>
          <p:cNvSpPr>
            <a:spLocks noChangeArrowheads="1"/>
          </p:cNvSpPr>
          <p:nvPr/>
        </p:nvSpPr>
        <p:spPr bwMode="auto">
          <a:xfrm>
            <a:off x="1822450" y="3429000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r>
              <a:rPr lang="en-US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3017" name="AutoShape 6"/>
          <p:cNvSpPr>
            <a:spLocks noChangeArrowheads="1"/>
          </p:cNvSpPr>
          <p:nvPr/>
        </p:nvSpPr>
        <p:spPr bwMode="auto">
          <a:xfrm>
            <a:off x="3044825" y="3733800"/>
            <a:ext cx="611188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11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3018" name="AutoShape 6"/>
          <p:cNvSpPr>
            <a:spLocks noChangeArrowheads="1"/>
          </p:cNvSpPr>
          <p:nvPr/>
        </p:nvSpPr>
        <p:spPr bwMode="auto">
          <a:xfrm>
            <a:off x="4419600" y="3887788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10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3019" name="AutoShape 6"/>
          <p:cNvSpPr>
            <a:spLocks noChangeArrowheads="1"/>
          </p:cNvSpPr>
          <p:nvPr/>
        </p:nvSpPr>
        <p:spPr bwMode="auto">
          <a:xfrm>
            <a:off x="449263" y="31242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31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443038"/>
            <a:ext cx="126523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9725" y="2360613"/>
            <a:ext cx="1138238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43022" name="AutoShape 6"/>
          <p:cNvSpPr>
            <a:spLocks noChangeArrowheads="1"/>
          </p:cNvSpPr>
          <p:nvPr/>
        </p:nvSpPr>
        <p:spPr bwMode="auto">
          <a:xfrm>
            <a:off x="5640388" y="4040188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6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43023" name="Picture 18" descr="Kyiv__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81788" y="2513013"/>
            <a:ext cx="12493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AutoShape 6"/>
          <p:cNvSpPr>
            <a:spLocks noChangeArrowheads="1"/>
          </p:cNvSpPr>
          <p:nvPr/>
        </p:nvSpPr>
        <p:spPr bwMode="auto">
          <a:xfrm>
            <a:off x="8235950" y="4497388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985838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Кількість цитувань (</a:t>
            </a:r>
            <a:r>
              <a:rPr lang="en-US" sz="2400" b="1">
                <a:solidFill>
                  <a:srgbClr val="FFFFFF"/>
                </a:solidFill>
              </a:rPr>
              <a:t>Scopus</a:t>
            </a:r>
            <a:r>
              <a:rPr lang="uk-UA" sz="2400" b="1">
                <a:solidFill>
                  <a:srgbClr val="FFFFFF"/>
                </a:solidFill>
              </a:rPr>
              <a:t>)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1290638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4036" name="AutoShape 6"/>
          <p:cNvSpPr>
            <a:spLocks noChangeArrowheads="1"/>
          </p:cNvSpPr>
          <p:nvPr/>
        </p:nvSpPr>
        <p:spPr bwMode="auto">
          <a:xfrm>
            <a:off x="2586038" y="31242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4037" name="AutoShape 6"/>
          <p:cNvSpPr>
            <a:spLocks noChangeArrowheads="1"/>
          </p:cNvSpPr>
          <p:nvPr/>
        </p:nvSpPr>
        <p:spPr bwMode="auto">
          <a:xfrm>
            <a:off x="2586038" y="4956175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-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4113213" y="4335463"/>
            <a:ext cx="4560887" cy="1079500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Кількість цитувань (</a:t>
            </a:r>
            <a:r>
              <a:rPr lang="en-US" sz="2400" b="1">
                <a:solidFill>
                  <a:srgbClr val="FFFFFF"/>
                </a:solidFill>
              </a:rPr>
              <a:t>WoS</a:t>
            </a:r>
            <a:r>
              <a:rPr lang="uk-UA" sz="2400" b="1">
                <a:solidFill>
                  <a:srgbClr val="FFFFFF"/>
                </a:solidFill>
              </a:rPr>
              <a:t>)</a:t>
            </a:r>
            <a:endParaRPr lang="ru-RU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69850"/>
            <a:ext cx="4887912" cy="1068388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Міжнародне стажування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163" y="1290638"/>
            <a:ext cx="13303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290638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25" y="1290638"/>
            <a:ext cx="1379538" cy="1833562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7319963" y="32766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5063" name="AutoShape 6"/>
          <p:cNvSpPr>
            <a:spLocks noChangeArrowheads="1"/>
          </p:cNvSpPr>
          <p:nvPr/>
        </p:nvSpPr>
        <p:spPr bwMode="auto">
          <a:xfrm>
            <a:off x="5487988" y="32766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5064" name="AutoShape 6"/>
          <p:cNvSpPr>
            <a:spLocks noChangeArrowheads="1"/>
          </p:cNvSpPr>
          <p:nvPr/>
        </p:nvSpPr>
        <p:spPr bwMode="auto">
          <a:xfrm>
            <a:off x="3808413" y="32766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5065" name="AutoShape 6"/>
          <p:cNvSpPr>
            <a:spLocks noChangeArrowheads="1"/>
          </p:cNvSpPr>
          <p:nvPr/>
        </p:nvSpPr>
        <p:spPr bwMode="auto">
          <a:xfrm>
            <a:off x="449263" y="32766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4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3188" y="1290638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0050" y="1290638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45068" name="AutoShape 6"/>
          <p:cNvSpPr>
            <a:spLocks noChangeArrowheads="1"/>
          </p:cNvSpPr>
          <p:nvPr/>
        </p:nvSpPr>
        <p:spPr bwMode="auto">
          <a:xfrm>
            <a:off x="1976438" y="3276600"/>
            <a:ext cx="6111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4506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6038" y="4192588"/>
            <a:ext cx="111760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8" descr="Kyiv__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4192588"/>
            <a:ext cx="15255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1" name="AutoShape 6"/>
          <p:cNvSpPr>
            <a:spLocks noChangeArrowheads="1"/>
          </p:cNvSpPr>
          <p:nvPr/>
        </p:nvSpPr>
        <p:spPr bwMode="auto">
          <a:xfrm>
            <a:off x="3656013" y="5719763"/>
            <a:ext cx="611187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5072" name="AutoShape 6"/>
          <p:cNvSpPr>
            <a:spLocks noChangeArrowheads="1"/>
          </p:cNvSpPr>
          <p:nvPr/>
        </p:nvSpPr>
        <p:spPr bwMode="auto">
          <a:xfrm>
            <a:off x="6251575" y="5719763"/>
            <a:ext cx="611188" cy="7635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296863" y="222250"/>
            <a:ext cx="5497512" cy="1374775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Підвищення кваліфікації в Україні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063" y="1597025"/>
            <a:ext cx="12192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6084" name="AutoShape 6"/>
          <p:cNvSpPr>
            <a:spLocks noChangeArrowheads="1"/>
          </p:cNvSpPr>
          <p:nvPr/>
        </p:nvSpPr>
        <p:spPr bwMode="auto">
          <a:xfrm>
            <a:off x="2281238" y="1749425"/>
            <a:ext cx="5649912" cy="12223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200" b="1">
                <a:solidFill>
                  <a:schemeClr val="bg1"/>
                </a:solidFill>
              </a:rPr>
              <a:t>Волинський національний університет</a:t>
            </a:r>
          </a:p>
          <a:p>
            <a:pPr algn="ctr"/>
            <a:r>
              <a:rPr lang="uk-UA" sz="2200" b="1">
                <a:solidFill>
                  <a:schemeClr val="bg1"/>
                </a:solidFill>
              </a:rPr>
              <a:t>імені Л. Українки (60 год)</a:t>
            </a:r>
            <a:r>
              <a:rPr lang="uk-UA" sz="4000" b="1">
                <a:solidFill>
                  <a:schemeClr val="bg1"/>
                </a:solidFill>
              </a:rPr>
              <a:t> 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3429000"/>
            <a:ext cx="1160462" cy="15271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281238" y="3581400"/>
            <a:ext cx="5649912" cy="12223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200" b="1">
                <a:solidFill>
                  <a:schemeClr val="bg1"/>
                </a:solidFill>
              </a:rPr>
              <a:t>Офіс підтримки вченого </a:t>
            </a:r>
          </a:p>
          <a:p>
            <a:pPr algn="ctr"/>
            <a:r>
              <a:rPr lang="uk-UA" sz="2200" b="1">
                <a:solidFill>
                  <a:schemeClr val="bg1"/>
                </a:solidFill>
              </a:rPr>
              <a:t>(міні-лекція, 10 год)</a:t>
            </a:r>
            <a:r>
              <a:rPr lang="uk-UA" sz="4000" b="1">
                <a:solidFill>
                  <a:schemeClr val="bg1"/>
                </a:solidFill>
              </a:rPr>
              <a:t> 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2281238" y="5260975"/>
            <a:ext cx="5649912" cy="122237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200" b="1">
                <a:solidFill>
                  <a:schemeClr val="bg1"/>
                </a:solidFill>
              </a:rPr>
              <a:t>ДНУ “Український інститут науково-</a:t>
            </a:r>
          </a:p>
          <a:p>
            <a:pPr algn="ctr"/>
            <a:r>
              <a:rPr lang="uk-UA" sz="2200" b="1">
                <a:solidFill>
                  <a:schemeClr val="bg1"/>
                </a:solidFill>
              </a:rPr>
              <a:t>технічної експертизи та інформації” </a:t>
            </a:r>
          </a:p>
          <a:p>
            <a:pPr algn="ctr"/>
            <a:r>
              <a:rPr lang="uk-UA" sz="2200" b="1">
                <a:solidFill>
                  <a:schemeClr val="bg1"/>
                </a:solidFill>
              </a:rPr>
              <a:t>(вебінар, 2 год)</a:t>
            </a:r>
            <a:r>
              <a:rPr lang="uk-UA" sz="4000" b="1">
                <a:solidFill>
                  <a:schemeClr val="bg1"/>
                </a:solidFill>
              </a:rPr>
              <a:t> </a:t>
            </a:r>
            <a:endParaRPr lang="ru-RU" sz="4000" b="1">
              <a:solidFill>
                <a:schemeClr val="bg1"/>
              </a:solidFill>
            </a:endParaRPr>
          </a:p>
        </p:txBody>
      </p:sp>
      <p:pic>
        <p:nvPicPr>
          <p:cNvPr id="46088" name="Picture 18" descr="Kyiv__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775" y="5108575"/>
            <a:ext cx="12493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42888" y="339725"/>
            <a:ext cx="8680450" cy="723900"/>
          </a:xfrm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</a:pPr>
            <a:r>
              <a:rPr lang="uk-UA" sz="4000" b="1" smtClean="0">
                <a:solidFill>
                  <a:schemeClr val="tx2"/>
                </a:solidFill>
                <a:latin typeface="Georgia" pitchFamily="18" charset="0"/>
                <a:cs typeface="Arial" charset="0"/>
              </a:rPr>
              <a:t>Здобутки кафедри за 2022 рік</a:t>
            </a:r>
            <a:endParaRPr lang="en-US" sz="4000" b="1" smtClean="0">
              <a:solidFill>
                <a:schemeClr val="tx2"/>
              </a:solidFill>
              <a:latin typeface="Georgia" pitchFamily="18" charset="0"/>
              <a:cs typeface="Arial" charset="0"/>
            </a:endParaRPr>
          </a:p>
        </p:txBody>
      </p:sp>
      <p:grpSp>
        <p:nvGrpSpPr>
          <p:cNvPr id="22531" name="Group 7"/>
          <p:cNvGrpSpPr>
            <a:grpSpLocks/>
          </p:cNvGrpSpPr>
          <p:nvPr/>
        </p:nvGrpSpPr>
        <p:grpSpPr bwMode="auto">
          <a:xfrm>
            <a:off x="449263" y="1749425"/>
            <a:ext cx="8143875" cy="4027488"/>
            <a:chOff x="495690" y="1674891"/>
            <a:chExt cx="10857355" cy="4027782"/>
          </a:xfrm>
        </p:grpSpPr>
        <p:sp>
          <p:nvSpPr>
            <p:cNvPr id="3" name="Block Arc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302211" y="1674891"/>
              <a:ext cx="2050834" cy="2051200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22164" y="1674891"/>
              <a:ext cx="8793823" cy="809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22164" y="3643535"/>
              <a:ext cx="8812871" cy="825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22164" y="5621704"/>
              <a:ext cx="9052029" cy="809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Block Arc 6">
              <a:extLst>
                <a:ext uri="{FF2B5EF4-FFF2-40B4-BE49-F238E27FC236}"/>
              </a:extLst>
            </p:cNvPr>
            <p:cNvSpPr/>
            <p:nvPr/>
          </p:nvSpPr>
          <p:spPr>
            <a:xfrm flipH="1">
              <a:off x="495690" y="3643535"/>
              <a:ext cx="2050833" cy="2051200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354084" y="5261316"/>
              <a:ext cx="438103" cy="438182"/>
            </a:xfrm>
            <a:prstGeom prst="blockArc">
              <a:avLst>
                <a:gd name="adj1" fmla="val 228339"/>
                <a:gd name="adj2" fmla="val 5553148"/>
                <a:gd name="adj3" fmla="val 18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Diamond 8">
            <a:extLst>
              <a:ext uri="{FF2B5EF4-FFF2-40B4-BE49-F238E27FC236}"/>
            </a:extLst>
          </p:cNvPr>
          <p:cNvSpPr/>
          <p:nvPr/>
        </p:nvSpPr>
        <p:spPr>
          <a:xfrm>
            <a:off x="3119438" y="1597025"/>
            <a:ext cx="230187" cy="3079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533" name="Group 11"/>
          <p:cNvGrpSpPr>
            <a:grpSpLocks/>
          </p:cNvGrpSpPr>
          <p:nvPr/>
        </p:nvGrpSpPr>
        <p:grpSpPr bwMode="auto">
          <a:xfrm>
            <a:off x="7626350" y="4040188"/>
            <a:ext cx="1196975" cy="1662112"/>
            <a:chOff x="219453" y="2580615"/>
            <a:chExt cx="2625263" cy="2731686"/>
          </a:xfrm>
        </p:grpSpPr>
        <p:grpSp>
          <p:nvGrpSpPr>
            <p:cNvPr id="13" name="Group 12">
              <a:extLst>
                <a:ext uri="{FF2B5EF4-FFF2-40B4-BE49-F238E27FC236}"/>
              </a:extLst>
            </p:cNvPr>
            <p:cNvGrpSpPr/>
            <p:nvPr/>
          </p:nvGrpSpPr>
          <p:grpSpPr>
            <a:xfrm>
              <a:off x="885166" y="3186393"/>
              <a:ext cx="1319766" cy="212590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10" name="Freeform: Shape 2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0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/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0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18463" name="Group 13"/>
            <p:cNvGrpSpPr>
              <a:grpSpLocks/>
            </p:cNvGrpSpPr>
            <p:nvPr/>
          </p:nvGrpSpPr>
          <p:grpSpPr bwMode="auto">
            <a:xfrm>
              <a:off x="219453" y="2580615"/>
              <a:ext cx="2625263" cy="1036484"/>
              <a:chOff x="1525348" y="1579815"/>
              <a:chExt cx="6070988" cy="2761700"/>
            </a:xfrm>
          </p:grpSpPr>
          <p:sp>
            <p:nvSpPr>
              <p:cNvPr id="15" name="Rectangle 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272571" y="2309754"/>
                <a:ext cx="2600699" cy="2029931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6" name="Rectangle 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272571" y="2706010"/>
                <a:ext cx="2600699" cy="973255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17" name="Freeform 2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525348" y="1579815"/>
                <a:ext cx="6070988" cy="1786615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cxnSp>
            <p:nvCxnSpPr>
              <p:cNvPr id="18" name="Straight Connector 17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4665514" y="2184621"/>
                <a:ext cx="1586189" cy="618714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6251703" y="2803335"/>
                <a:ext cx="0" cy="1008011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sosceles Triangle 1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018201" y="3408141"/>
                <a:ext cx="458950" cy="91764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  <p:sp>
            <p:nvSpPr>
              <p:cNvPr id="21" name="Oval 2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122876" y="3352526"/>
                <a:ext cx="233497" cy="27807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701"/>
              </a:p>
            </p:txBody>
          </p:sp>
        </p:grpSp>
      </p:grpSp>
      <p:sp>
        <p:nvSpPr>
          <p:cNvPr id="28" name="Diamond 27"/>
          <p:cNvSpPr>
            <a:spLocks noChangeArrowheads="1"/>
          </p:cNvSpPr>
          <p:nvPr/>
        </p:nvSpPr>
        <p:spPr bwMode="auto">
          <a:xfrm>
            <a:off x="4341813" y="1597025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Diamond 29"/>
          <p:cNvSpPr>
            <a:spLocks noChangeArrowheads="1"/>
          </p:cNvSpPr>
          <p:nvPr/>
        </p:nvSpPr>
        <p:spPr bwMode="auto">
          <a:xfrm>
            <a:off x="6862763" y="1597025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Diamond 31"/>
          <p:cNvSpPr>
            <a:spLocks noChangeArrowheads="1"/>
          </p:cNvSpPr>
          <p:nvPr/>
        </p:nvSpPr>
        <p:spPr bwMode="auto">
          <a:xfrm>
            <a:off x="1517650" y="3581400"/>
            <a:ext cx="230188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Diamond 32">
            <a:extLst>
              <a:ext uri="{FF2B5EF4-FFF2-40B4-BE49-F238E27FC236}"/>
            </a:extLst>
          </p:cNvPr>
          <p:cNvSpPr/>
          <p:nvPr/>
        </p:nvSpPr>
        <p:spPr>
          <a:xfrm>
            <a:off x="4724400" y="3581400"/>
            <a:ext cx="230188" cy="3079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Diamond 61"/>
          <p:cNvSpPr>
            <a:spLocks noChangeArrowheads="1"/>
          </p:cNvSpPr>
          <p:nvPr/>
        </p:nvSpPr>
        <p:spPr bwMode="auto">
          <a:xfrm>
            <a:off x="6557963" y="5567363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Diamond 32">
            <a:extLst>
              <a:ext uri="{FF2B5EF4-FFF2-40B4-BE49-F238E27FC236}"/>
            </a:extLst>
          </p:cNvPr>
          <p:cNvSpPr/>
          <p:nvPr/>
        </p:nvSpPr>
        <p:spPr>
          <a:xfrm>
            <a:off x="6251575" y="3581400"/>
            <a:ext cx="231775" cy="3079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Diamond 27"/>
          <p:cNvSpPr>
            <a:spLocks noChangeArrowheads="1"/>
          </p:cNvSpPr>
          <p:nvPr/>
        </p:nvSpPr>
        <p:spPr bwMode="auto">
          <a:xfrm>
            <a:off x="5564188" y="1597025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Diamond 31"/>
          <p:cNvSpPr>
            <a:spLocks noChangeArrowheads="1"/>
          </p:cNvSpPr>
          <p:nvPr/>
        </p:nvSpPr>
        <p:spPr bwMode="auto">
          <a:xfrm>
            <a:off x="3044825" y="3581400"/>
            <a:ext cx="230188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Diamond 61"/>
          <p:cNvSpPr>
            <a:spLocks noChangeArrowheads="1"/>
          </p:cNvSpPr>
          <p:nvPr/>
        </p:nvSpPr>
        <p:spPr bwMode="auto">
          <a:xfrm>
            <a:off x="5030788" y="5567363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5" name="Diamond 61"/>
          <p:cNvSpPr>
            <a:spLocks noChangeArrowheads="1"/>
          </p:cNvSpPr>
          <p:nvPr/>
        </p:nvSpPr>
        <p:spPr bwMode="auto">
          <a:xfrm>
            <a:off x="3503613" y="5567363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Diamond 61"/>
          <p:cNvSpPr>
            <a:spLocks noChangeArrowheads="1"/>
          </p:cNvSpPr>
          <p:nvPr/>
        </p:nvSpPr>
        <p:spPr bwMode="auto">
          <a:xfrm>
            <a:off x="1976438" y="5567363"/>
            <a:ext cx="230187" cy="307975"/>
          </a:xfrm>
          <a:prstGeom prst="diamond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2549" name="Oval 74"/>
          <p:cNvSpPr>
            <a:spLocks noChangeArrowheads="1"/>
          </p:cNvSpPr>
          <p:nvPr/>
        </p:nvSpPr>
        <p:spPr bwMode="auto">
          <a:xfrm>
            <a:off x="3044825" y="1901825"/>
            <a:ext cx="763588" cy="7604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1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0" name="Oval 75"/>
          <p:cNvSpPr>
            <a:spLocks noChangeArrowheads="1"/>
          </p:cNvSpPr>
          <p:nvPr/>
        </p:nvSpPr>
        <p:spPr bwMode="auto">
          <a:xfrm>
            <a:off x="4267200" y="1901825"/>
            <a:ext cx="763588" cy="7604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2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1" name="Oval 76"/>
          <p:cNvSpPr>
            <a:spLocks noChangeArrowheads="1"/>
          </p:cNvSpPr>
          <p:nvPr/>
        </p:nvSpPr>
        <p:spPr bwMode="auto">
          <a:xfrm>
            <a:off x="5487988" y="1901825"/>
            <a:ext cx="763587" cy="7604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3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2" name="Oval 77"/>
          <p:cNvSpPr>
            <a:spLocks noChangeArrowheads="1"/>
          </p:cNvSpPr>
          <p:nvPr/>
        </p:nvSpPr>
        <p:spPr bwMode="auto">
          <a:xfrm>
            <a:off x="6710363" y="1901825"/>
            <a:ext cx="763587" cy="76041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4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3" name="Oval 78"/>
          <p:cNvSpPr>
            <a:spLocks noChangeArrowheads="1"/>
          </p:cNvSpPr>
          <p:nvPr/>
        </p:nvSpPr>
        <p:spPr bwMode="auto">
          <a:xfrm>
            <a:off x="1517650" y="3887788"/>
            <a:ext cx="763588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5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4" name="Oval 79"/>
          <p:cNvSpPr>
            <a:spLocks noChangeArrowheads="1"/>
          </p:cNvSpPr>
          <p:nvPr/>
        </p:nvSpPr>
        <p:spPr bwMode="auto">
          <a:xfrm>
            <a:off x="3197225" y="3887788"/>
            <a:ext cx="763588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6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5" name="Oval 80"/>
          <p:cNvSpPr>
            <a:spLocks noChangeArrowheads="1"/>
          </p:cNvSpPr>
          <p:nvPr/>
        </p:nvSpPr>
        <p:spPr bwMode="auto">
          <a:xfrm>
            <a:off x="4724400" y="3887788"/>
            <a:ext cx="763588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7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6" name="Oval 81"/>
          <p:cNvSpPr>
            <a:spLocks noChangeArrowheads="1"/>
          </p:cNvSpPr>
          <p:nvPr/>
        </p:nvSpPr>
        <p:spPr bwMode="auto">
          <a:xfrm>
            <a:off x="6251575" y="3887788"/>
            <a:ext cx="763588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8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7" name="Oval 82"/>
          <p:cNvSpPr>
            <a:spLocks noChangeArrowheads="1"/>
          </p:cNvSpPr>
          <p:nvPr/>
        </p:nvSpPr>
        <p:spPr bwMode="auto">
          <a:xfrm>
            <a:off x="1824038" y="5872163"/>
            <a:ext cx="763587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9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8" name="Oval 83"/>
          <p:cNvSpPr>
            <a:spLocks noChangeArrowheads="1"/>
          </p:cNvSpPr>
          <p:nvPr/>
        </p:nvSpPr>
        <p:spPr bwMode="auto">
          <a:xfrm>
            <a:off x="3503613" y="5872163"/>
            <a:ext cx="763587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10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59" name="Oval 84"/>
          <p:cNvSpPr>
            <a:spLocks noChangeArrowheads="1"/>
          </p:cNvSpPr>
          <p:nvPr/>
        </p:nvSpPr>
        <p:spPr bwMode="auto">
          <a:xfrm>
            <a:off x="5030788" y="5872163"/>
            <a:ext cx="763587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11</a:t>
            </a:r>
            <a:endParaRPr lang="ru-RU" sz="2500" b="1">
              <a:solidFill>
                <a:schemeClr val="bg1"/>
              </a:solidFill>
            </a:endParaRPr>
          </a:p>
        </p:txBody>
      </p:sp>
      <p:sp>
        <p:nvSpPr>
          <p:cNvPr id="22560" name="Oval 85"/>
          <p:cNvSpPr>
            <a:spLocks noChangeArrowheads="1"/>
          </p:cNvSpPr>
          <p:nvPr/>
        </p:nvSpPr>
        <p:spPr bwMode="auto">
          <a:xfrm>
            <a:off x="6557963" y="5872163"/>
            <a:ext cx="763587" cy="7604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500" b="1">
                <a:solidFill>
                  <a:schemeClr val="bg1"/>
                </a:solidFill>
              </a:rPr>
              <a:t>12</a:t>
            </a:r>
            <a:endParaRPr lang="ru-RU" sz="2500" b="1">
              <a:solidFill>
                <a:schemeClr val="bg1"/>
              </a:solidFill>
            </a:endParaRPr>
          </a:p>
        </p:txBody>
      </p:sp>
      <p:pic>
        <p:nvPicPr>
          <p:cNvPr id="18461" name="Picture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85838"/>
            <a:ext cx="2738438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animBg="1"/>
      <p:bldP spid="28" grpId="0" animBg="1"/>
      <p:bldP spid="30" grpId="0" animBg="1"/>
      <p:bldP spid="32" grpId="0" animBg="1"/>
      <p:bldP spid="33" grpId="0" animBg="1"/>
      <p:bldP spid="62" grpId="0" animBg="1"/>
      <p:bldP spid="8" grpId="0" animBg="1"/>
      <p:bldP spid="12" grpId="0" animBg="1"/>
      <p:bldP spid="14" grpId="0" animBg="1"/>
      <p:bldP spid="24" grpId="0" animBg="1"/>
      <p:bldP spid="25" grpId="0" animBg="1"/>
      <p:bldP spid="26" grpId="0" animBg="1"/>
      <p:bldP spid="22549" grpId="0" animBg="1"/>
      <p:bldP spid="22550" grpId="0" animBg="1"/>
      <p:bldP spid="22551" grpId="0" animBg="1"/>
      <p:bldP spid="22552" grpId="0" animBg="1"/>
      <p:bldP spid="22553" grpId="0" animBg="1"/>
      <p:bldP spid="22554" grpId="0" animBg="1"/>
      <p:bldP spid="22555" grpId="0" animBg="1"/>
      <p:bldP spid="22556" grpId="0" animBg="1"/>
      <p:bldP spid="22557" grpId="0" animBg="1"/>
      <p:bldP spid="22558" grpId="0" animBg="1"/>
      <p:bldP spid="22559" grpId="0" animBg="1"/>
      <p:bldP spid="225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 descr="Состав кафедры ММГХ (2)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113213" y="153988"/>
            <a:ext cx="4887912" cy="1443037"/>
          </a:xfrm>
          <a:prstGeom prst="ellipse">
            <a:avLst/>
          </a:prstGeom>
          <a:solidFill>
            <a:srgbClr val="660033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rgbClr val="FFFFFF"/>
                </a:solidFill>
              </a:rPr>
              <a:t>Рівень професійної</a:t>
            </a:r>
          </a:p>
          <a:p>
            <a:pPr algn="ctr"/>
            <a:r>
              <a:rPr lang="uk-UA" sz="2400" b="1">
                <a:solidFill>
                  <a:srgbClr val="FFFFFF"/>
                </a:solidFill>
              </a:rPr>
              <a:t>активності відповідно</a:t>
            </a:r>
          </a:p>
          <a:p>
            <a:pPr algn="ctr"/>
            <a:r>
              <a:rPr lang="uk-UA" sz="2400" b="1">
                <a:solidFill>
                  <a:srgbClr val="FFFFFF"/>
                </a:solidFill>
              </a:rPr>
              <a:t>до п. 38 Ліц. умов</a:t>
            </a:r>
            <a:endParaRPr lang="ru-RU" sz="2400" b="1">
              <a:solidFill>
                <a:srgbClr val="FFFFFF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038" y="1749425"/>
            <a:ext cx="13303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74942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0788" y="1749425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449263" y="3581400"/>
            <a:ext cx="9159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9625" y="1749425"/>
            <a:ext cx="13922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7963" y="1749425"/>
            <a:ext cx="13906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sp>
        <p:nvSpPr>
          <p:cNvPr id="47113" name="AutoShape 6"/>
          <p:cNvSpPr>
            <a:spLocks noChangeArrowheads="1"/>
          </p:cNvSpPr>
          <p:nvPr/>
        </p:nvSpPr>
        <p:spPr bwMode="auto">
          <a:xfrm>
            <a:off x="1976438" y="3733800"/>
            <a:ext cx="9159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7114" name="AutoShape 6"/>
          <p:cNvSpPr>
            <a:spLocks noChangeArrowheads="1"/>
          </p:cNvSpPr>
          <p:nvPr/>
        </p:nvSpPr>
        <p:spPr bwMode="auto">
          <a:xfrm>
            <a:off x="3503613" y="3733800"/>
            <a:ext cx="9159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7115" name="AutoShape 6"/>
          <p:cNvSpPr>
            <a:spLocks noChangeArrowheads="1"/>
          </p:cNvSpPr>
          <p:nvPr/>
        </p:nvSpPr>
        <p:spPr bwMode="auto">
          <a:xfrm>
            <a:off x="6862763" y="3733800"/>
            <a:ext cx="9159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7116" name="AutoShape 6"/>
          <p:cNvSpPr>
            <a:spLocks noChangeArrowheads="1"/>
          </p:cNvSpPr>
          <p:nvPr/>
        </p:nvSpPr>
        <p:spPr bwMode="auto">
          <a:xfrm>
            <a:off x="5183188" y="3733800"/>
            <a:ext cx="9159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4711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2425" y="4651375"/>
            <a:ext cx="11176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AutoShape 6"/>
          <p:cNvSpPr>
            <a:spLocks noChangeArrowheads="1"/>
          </p:cNvSpPr>
          <p:nvPr/>
        </p:nvSpPr>
        <p:spPr bwMode="auto">
          <a:xfrm>
            <a:off x="4113213" y="5260975"/>
            <a:ext cx="9159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7119" name="Picture 18" descr="Kyiv__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7988" y="4651375"/>
            <a:ext cx="15255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0" name="AutoShape 6"/>
          <p:cNvSpPr>
            <a:spLocks noChangeArrowheads="1"/>
          </p:cNvSpPr>
          <p:nvPr/>
        </p:nvSpPr>
        <p:spPr bwMode="auto">
          <a:xfrm>
            <a:off x="7167563" y="5260975"/>
            <a:ext cx="915987" cy="76358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5"/>
          <p:cNvSpPr>
            <a:spLocks noChangeArrowheads="1"/>
          </p:cNvSpPr>
          <p:nvPr/>
        </p:nvSpPr>
        <p:spPr bwMode="gray">
          <a:xfrm>
            <a:off x="754063" y="1443038"/>
            <a:ext cx="7940675" cy="152876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9458" name="Group 7"/>
          <p:cNvGrpSpPr>
            <a:grpSpLocks/>
          </p:cNvGrpSpPr>
          <p:nvPr/>
        </p:nvGrpSpPr>
        <p:grpSpPr bwMode="auto">
          <a:xfrm>
            <a:off x="754063" y="1443038"/>
            <a:ext cx="1679575" cy="1528762"/>
            <a:chOff x="720" y="1488"/>
            <a:chExt cx="806" cy="808"/>
          </a:xfrm>
        </p:grpSpPr>
        <p:sp>
          <p:nvSpPr>
            <p:cNvPr id="19469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9470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Text Box 10"/>
          <p:cNvSpPr txBox="1">
            <a:spLocks noChangeArrowheads="1"/>
          </p:cNvSpPr>
          <p:nvPr/>
        </p:nvSpPr>
        <p:spPr bwMode="gray">
          <a:xfrm>
            <a:off x="906463" y="1751013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i="1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gray">
          <a:xfrm>
            <a:off x="2433638" y="1443038"/>
            <a:ext cx="58039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3000" b="1">
                <a:solidFill>
                  <a:schemeClr val="bg1"/>
                </a:solidFill>
                <a:latin typeface="Calibri" pitchFamily="34" charset="0"/>
              </a:rPr>
              <a:t>Підготовка 9 робіт до Всеукр. та міжнар. конкурсів студ</a:t>
            </a:r>
            <a:r>
              <a:rPr lang="uk-UA" sz="3000" b="1">
                <a:solidFill>
                  <a:schemeClr val="bg1"/>
                </a:solidFill>
              </a:rPr>
              <a:t>ент.</a:t>
            </a:r>
            <a:r>
              <a:rPr lang="uk-UA" sz="3000" b="1">
                <a:solidFill>
                  <a:schemeClr val="bg1"/>
                </a:solidFill>
                <a:latin typeface="Calibri" pitchFamily="34" charset="0"/>
              </a:rPr>
              <a:t> наукових робіт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63" y="3581400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81400"/>
            <a:ext cx="126523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6038" y="3581400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7563" y="3581400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601663" y="5414963"/>
            <a:ext cx="1068387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3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740025" y="5414963"/>
            <a:ext cx="1068388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030788" y="5414963"/>
            <a:ext cx="1068387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321550" y="5414963"/>
            <a:ext cx="1068388" cy="106838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2</a:t>
            </a:r>
            <a:endParaRPr lang="ru-RU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62470" grpId="0" animBg="1"/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5"/>
          <p:cNvSpPr>
            <a:spLocks noChangeArrowheads="1"/>
          </p:cNvSpPr>
          <p:nvPr/>
        </p:nvSpPr>
        <p:spPr bwMode="gray">
          <a:xfrm>
            <a:off x="754063" y="1443038"/>
            <a:ext cx="7940675" cy="152876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0482" name="Group 7"/>
          <p:cNvGrpSpPr>
            <a:grpSpLocks/>
          </p:cNvGrpSpPr>
          <p:nvPr/>
        </p:nvGrpSpPr>
        <p:grpSpPr bwMode="auto">
          <a:xfrm>
            <a:off x="754063" y="1443038"/>
            <a:ext cx="1679575" cy="1528762"/>
            <a:chOff x="720" y="1488"/>
            <a:chExt cx="806" cy="808"/>
          </a:xfrm>
        </p:grpSpPr>
        <p:sp>
          <p:nvSpPr>
            <p:cNvPr id="20488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0489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Text Box 10"/>
          <p:cNvSpPr txBox="1">
            <a:spLocks noChangeArrowheads="1"/>
          </p:cNvSpPr>
          <p:nvPr/>
        </p:nvSpPr>
        <p:spPr bwMode="gray">
          <a:xfrm>
            <a:off x="906463" y="1751013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gray">
          <a:xfrm>
            <a:off x="2433638" y="1443038"/>
            <a:ext cx="58039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III </a:t>
            </a:r>
            <a:r>
              <a:rPr lang="uk-UA" sz="3000" b="1">
                <a:solidFill>
                  <a:schemeClr val="bg1"/>
                </a:solidFill>
                <a:latin typeface="Calibri" pitchFamily="34" charset="0"/>
              </a:rPr>
              <a:t>місце на міжнар. конкурсі студ</a:t>
            </a:r>
            <a:r>
              <a:rPr lang="uk-UA" sz="3000" b="1">
                <a:solidFill>
                  <a:schemeClr val="bg1"/>
                </a:solidFill>
              </a:rPr>
              <a:t>ент.</a:t>
            </a:r>
            <a:r>
              <a:rPr lang="uk-UA" sz="3000" b="1">
                <a:solidFill>
                  <a:schemeClr val="bg1"/>
                </a:solidFill>
                <a:latin typeface="Calibri" pitchFamily="34" charset="0"/>
              </a:rPr>
              <a:t> наукових робіт у м. Івано-Франківськ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5108575"/>
            <a:ext cx="1160462" cy="15271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sp>
        <p:nvSpPr>
          <p:cNvPr id="46096" name="AutoShape 3"/>
          <p:cNvSpPr>
            <a:spLocks noChangeArrowheads="1"/>
          </p:cNvSpPr>
          <p:nvPr/>
        </p:nvSpPr>
        <p:spPr bwMode="gray">
          <a:xfrm>
            <a:off x="2281238" y="5414963"/>
            <a:ext cx="4887912" cy="1068387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600" b="1">
                <a:solidFill>
                  <a:schemeClr val="bg1"/>
                </a:solidFill>
                <a:latin typeface="Calibri" pitchFamily="34" charset="0"/>
              </a:rPr>
              <a:t>Науковий керівник</a:t>
            </a:r>
            <a:endParaRPr lang="ru-RU" sz="2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6098" name="Picture 18" descr="Нови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413" y="3124200"/>
            <a:ext cx="126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460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5"/>
          <p:cNvSpPr>
            <a:spLocks noChangeArrowheads="1"/>
          </p:cNvSpPr>
          <p:nvPr/>
        </p:nvSpPr>
        <p:spPr bwMode="gray">
          <a:xfrm>
            <a:off x="754063" y="1443038"/>
            <a:ext cx="7940675" cy="1528762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1506" name="Group 7"/>
          <p:cNvGrpSpPr>
            <a:grpSpLocks/>
          </p:cNvGrpSpPr>
          <p:nvPr/>
        </p:nvGrpSpPr>
        <p:grpSpPr bwMode="auto">
          <a:xfrm>
            <a:off x="754063" y="1443038"/>
            <a:ext cx="1679575" cy="1528762"/>
            <a:chOff x="720" y="1488"/>
            <a:chExt cx="806" cy="808"/>
          </a:xfrm>
        </p:grpSpPr>
        <p:sp>
          <p:nvSpPr>
            <p:cNvPr id="21512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1513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7" name="Text Box 10"/>
          <p:cNvSpPr txBox="1">
            <a:spLocks noChangeArrowheads="1"/>
          </p:cNvSpPr>
          <p:nvPr/>
        </p:nvSpPr>
        <p:spPr bwMode="gray">
          <a:xfrm>
            <a:off x="906463" y="1751013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6" name="Text Box 23"/>
          <p:cNvSpPr txBox="1">
            <a:spLocks noChangeArrowheads="1"/>
          </p:cNvSpPr>
          <p:nvPr/>
        </p:nvSpPr>
        <p:spPr bwMode="gray">
          <a:xfrm>
            <a:off x="2433638" y="1443038"/>
            <a:ext cx="58039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III </a:t>
            </a:r>
            <a:r>
              <a:rPr lang="uk-UA" sz="3000" b="1">
                <a:solidFill>
                  <a:schemeClr val="bg1"/>
                </a:solidFill>
                <a:latin typeface="Calibri" pitchFamily="34" charset="0"/>
              </a:rPr>
              <a:t>місце в конкурсі есе “Моя академічна доброчесність” ХНПУ імені Г.С.Сковороди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7113" name="AutoShape 3"/>
          <p:cNvSpPr>
            <a:spLocks noChangeArrowheads="1"/>
          </p:cNvSpPr>
          <p:nvPr/>
        </p:nvSpPr>
        <p:spPr bwMode="gray">
          <a:xfrm>
            <a:off x="2281238" y="5414963"/>
            <a:ext cx="4887912" cy="1068387"/>
          </a:xfrm>
          <a:prstGeom prst="roundRect">
            <a:avLst>
              <a:gd name="adj" fmla="val 50000"/>
            </a:avLst>
          </a:prstGeom>
          <a:noFill/>
          <a:ln w="444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600" b="1">
                <a:solidFill>
                  <a:schemeClr val="bg1"/>
                </a:solidFill>
                <a:latin typeface="Calibri" pitchFamily="34" charset="0"/>
              </a:rPr>
              <a:t>Науковий керівник</a:t>
            </a:r>
            <a:endParaRPr lang="ru-RU" sz="2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4956175"/>
            <a:ext cx="122078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47117" name="Picture 13" descr="/Files/images/Омельченко С.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8413" y="3124200"/>
            <a:ext cx="13335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47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5"/>
          <p:cNvSpPr>
            <a:spLocks noChangeArrowheads="1"/>
          </p:cNvSpPr>
          <p:nvPr/>
        </p:nvSpPr>
        <p:spPr bwMode="gray">
          <a:xfrm>
            <a:off x="754063" y="833438"/>
            <a:ext cx="7940675" cy="13747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754063" y="831850"/>
            <a:ext cx="1527175" cy="1374775"/>
            <a:chOff x="720" y="1488"/>
            <a:chExt cx="806" cy="808"/>
          </a:xfrm>
        </p:grpSpPr>
        <p:sp>
          <p:nvSpPr>
            <p:cNvPr id="22534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2535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1" name="Text Box 10"/>
          <p:cNvSpPr txBox="1">
            <a:spLocks noChangeArrowheads="1"/>
          </p:cNvSpPr>
          <p:nvPr/>
        </p:nvSpPr>
        <p:spPr bwMode="gray">
          <a:xfrm>
            <a:off x="906463" y="1139825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0423" name="Text Box 23"/>
          <p:cNvSpPr txBox="1">
            <a:spLocks noChangeArrowheads="1"/>
          </p:cNvSpPr>
          <p:nvPr/>
        </p:nvSpPr>
        <p:spPr bwMode="gray">
          <a:xfrm>
            <a:off x="2586038" y="833438"/>
            <a:ext cx="51927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>
                <a:solidFill>
                  <a:schemeClr val="bg1"/>
                </a:solidFill>
                <a:latin typeface="Calibri" pitchFamily="34" charset="0"/>
              </a:rPr>
              <a:t>Всеукраїнська науково-практична конференція (19.05.2022)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360613"/>
            <a:ext cx="3195637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5"/>
          <p:cNvSpPr>
            <a:spLocks noChangeArrowheads="1"/>
          </p:cNvSpPr>
          <p:nvPr/>
        </p:nvSpPr>
        <p:spPr bwMode="gray">
          <a:xfrm>
            <a:off x="601663" y="1138238"/>
            <a:ext cx="7940675" cy="18319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3554" name="Group 7"/>
          <p:cNvGrpSpPr>
            <a:grpSpLocks/>
          </p:cNvGrpSpPr>
          <p:nvPr/>
        </p:nvGrpSpPr>
        <p:grpSpPr bwMode="auto">
          <a:xfrm>
            <a:off x="601663" y="1290638"/>
            <a:ext cx="1679575" cy="1527175"/>
            <a:chOff x="720" y="1488"/>
            <a:chExt cx="806" cy="808"/>
          </a:xfrm>
        </p:grpSpPr>
        <p:sp>
          <p:nvSpPr>
            <p:cNvPr id="23558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3559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5" name="Text Box 10"/>
          <p:cNvSpPr txBox="1">
            <a:spLocks noChangeArrowheads="1"/>
          </p:cNvSpPr>
          <p:nvPr/>
        </p:nvSpPr>
        <p:spPr bwMode="gray">
          <a:xfrm>
            <a:off x="906463" y="1597025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3" name="Text Box 23"/>
          <p:cNvSpPr txBox="1">
            <a:spLocks noChangeArrowheads="1"/>
          </p:cNvSpPr>
          <p:nvPr/>
        </p:nvSpPr>
        <p:spPr bwMode="gray">
          <a:xfrm>
            <a:off x="2279650" y="1233488"/>
            <a:ext cx="5803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800" b="1">
                <a:solidFill>
                  <a:schemeClr val="bg1"/>
                </a:solidFill>
                <a:latin typeface="Calibri" pitchFamily="34" charset="0"/>
              </a:rPr>
              <a:t>Студентська конференція 10.11.2022 “Управління закладами освіти в нових освітніх реаліях”</a:t>
            </a:r>
            <a:r>
              <a:rPr lang="uk-UA" sz="24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0025" y="3887788"/>
            <a:ext cx="367347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5"/>
          <p:cNvSpPr>
            <a:spLocks noChangeArrowheads="1"/>
          </p:cNvSpPr>
          <p:nvPr/>
        </p:nvSpPr>
        <p:spPr bwMode="gray">
          <a:xfrm>
            <a:off x="449263" y="985838"/>
            <a:ext cx="8245475" cy="1527175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4578" name="Group 7"/>
          <p:cNvGrpSpPr>
            <a:grpSpLocks/>
          </p:cNvGrpSpPr>
          <p:nvPr/>
        </p:nvGrpSpPr>
        <p:grpSpPr bwMode="auto">
          <a:xfrm>
            <a:off x="449263" y="985838"/>
            <a:ext cx="1527175" cy="1527175"/>
            <a:chOff x="720" y="1488"/>
            <a:chExt cx="806" cy="808"/>
          </a:xfrm>
        </p:grpSpPr>
        <p:sp>
          <p:nvSpPr>
            <p:cNvPr id="24597" name="Oval 8"/>
            <p:cNvSpPr>
              <a:spLocks noChangeArrowheads="1"/>
            </p:cNvSpPr>
            <p:nvPr/>
          </p:nvSpPr>
          <p:spPr bwMode="gray">
            <a:xfrm>
              <a:off x="720" y="1490"/>
              <a:ext cx="806" cy="80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24598" name="Picture 9" descr="dr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721" y="1488"/>
              <a:ext cx="800" cy="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Text Box 10"/>
          <p:cNvSpPr txBox="1">
            <a:spLocks noChangeArrowheads="1"/>
          </p:cNvSpPr>
          <p:nvPr/>
        </p:nvSpPr>
        <p:spPr bwMode="gray">
          <a:xfrm>
            <a:off x="601663" y="1290638"/>
            <a:ext cx="1069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 sz="54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7591" name="Text Box 23"/>
          <p:cNvSpPr txBox="1">
            <a:spLocks noChangeArrowheads="1"/>
          </p:cNvSpPr>
          <p:nvPr/>
        </p:nvSpPr>
        <p:spPr bwMode="gray">
          <a:xfrm>
            <a:off x="1976438" y="1290638"/>
            <a:ext cx="656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uk-UA" sz="2400" b="1">
                <a:solidFill>
                  <a:schemeClr val="bg1"/>
                </a:solidFill>
              </a:rPr>
              <a:t>Міжнародне стажування НПП кафедри – 100%</a:t>
            </a:r>
            <a:endParaRPr lang="uk-UA" sz="24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2817813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6038" y="2817813"/>
            <a:ext cx="1220787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6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8413" y="480377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8178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0050" y="4803775"/>
            <a:ext cx="126523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2817813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3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8178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0050" y="4803775"/>
            <a:ext cx="126523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2817813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6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8178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7" name="Picture 10" descr="Гречаник Олена Євгенів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8413" y="4803775"/>
            <a:ext cx="12763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0050" y="4803775"/>
            <a:ext cx="1265238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19387806" algn="ctr" rotWithShape="0">
              <a:srgbClr val="006600">
                <a:alpha val="50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2817813"/>
            <a:ext cx="13922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18900000" algn="ctr" rotWithShape="0">
              <a:srgbClr val="006600">
                <a:alpha val="50000"/>
              </a:srgbClr>
            </a:outerShdw>
          </a:effectLst>
        </p:spPr>
      </p:pic>
      <p:pic>
        <p:nvPicPr>
          <p:cNvPr id="10" name="Picture 7" descr="Хлєбнікова Таліна Миколаївн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817813"/>
            <a:ext cx="1263650" cy="1679575"/>
          </a:xfrm>
          <a:prstGeom prst="rect">
            <a:avLst/>
          </a:prstGeom>
          <a:noFill/>
          <a:effectLst>
            <a:outerShdw dist="71842" dir="18900000" algn="ctr" rotWithShape="0">
              <a:srgbClr val="008000">
                <a:alpha val="50000"/>
              </a:srgbClr>
            </a:outerShdw>
          </a:effectLst>
        </p:spPr>
      </p:pic>
      <p:pic>
        <p:nvPicPr>
          <p:cNvPr id="22551" name="Picture 18" descr="Kyiv__1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6775" y="4803775"/>
            <a:ext cx="15255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9175" y="2817813"/>
            <a:ext cx="12192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368</Words>
  <Application>Microsoft Office PowerPoint</Application>
  <PresentationFormat>Экран (4:3)</PresentationFormat>
  <Paragraphs>175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Georgia</vt:lpstr>
      <vt:lpstr>맑은 고딕</vt:lpstr>
      <vt:lpstr>方正正大黑简体</vt:lpstr>
      <vt:lpstr>Batang</vt:lpstr>
      <vt:lpstr>SimSun</vt:lpstr>
      <vt:lpstr>Office Theme</vt:lpstr>
      <vt:lpstr>Звіт з наукової роботи кафедри наукових основ управління Харківського національного педагогічного університету імені Г.С.Сковороди  за 2022 рік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Публікації студентів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Elena</cp:lastModifiedBy>
  <cp:revision>172</cp:revision>
  <dcterms:created xsi:type="dcterms:W3CDTF">2013-08-21T19:17:07Z</dcterms:created>
  <dcterms:modified xsi:type="dcterms:W3CDTF">2022-11-08T22:28:15Z</dcterms:modified>
</cp:coreProperties>
</file>